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4" r:id="rId3"/>
    <p:sldId id="266" r:id="rId4"/>
    <p:sldId id="268" r:id="rId5"/>
    <p:sldId id="318" r:id="rId6"/>
    <p:sldId id="269" r:id="rId7"/>
    <p:sldId id="270" r:id="rId8"/>
    <p:sldId id="271" r:id="rId9"/>
    <p:sldId id="272" r:id="rId10"/>
    <p:sldId id="447" r:id="rId11"/>
    <p:sldId id="274" r:id="rId12"/>
    <p:sldId id="393" r:id="rId13"/>
    <p:sldId id="276" r:id="rId14"/>
    <p:sldId id="277" r:id="rId15"/>
    <p:sldId id="278" r:id="rId16"/>
    <p:sldId id="280" r:id="rId17"/>
    <p:sldId id="281" r:id="rId18"/>
    <p:sldId id="282" r:id="rId19"/>
    <p:sldId id="337" r:id="rId20"/>
    <p:sldId id="283" r:id="rId21"/>
    <p:sldId id="284" r:id="rId22"/>
    <p:sldId id="285" r:id="rId23"/>
    <p:sldId id="340" r:id="rId24"/>
    <p:sldId id="286" r:id="rId25"/>
    <p:sldId id="341" r:id="rId26"/>
    <p:sldId id="450" r:id="rId27"/>
    <p:sldId id="448" r:id="rId28"/>
    <p:sldId id="449" r:id="rId29"/>
  </p:sldIdLst>
  <p:sldSz cx="9144000" cy="6858000" type="screen4x3"/>
  <p:notesSz cx="6858000" cy="9144000"/>
  <p:defaultText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2"/>
    <p:restoredTop sz="71464" autoAdjust="0"/>
  </p:normalViewPr>
  <p:slideViewPr>
    <p:cSldViewPr snapToGrid="0" snapToObjects="1">
      <p:cViewPr varScale="1">
        <p:scale>
          <a:sx n="46" d="100"/>
          <a:sy n="46" d="100"/>
        </p:scale>
        <p:origin x="1785" y="2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2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uFillTx/>
              </a:defRPr>
            </a:lvl1pPr>
          </a:lstStyle>
          <a:p>
            <a:endParaRPr lang="en-US">
              <a:uFillTx/>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uFillTx/>
              </a:defRPr>
            </a:lvl1pPr>
          </a:lstStyle>
          <a:p>
            <a:fld id="{E08BFB18-0CC2-AD4B-8AFE-F3B567719584}" type="datetimeFigureOut">
              <a:rPr lang="en-US" smtClean="0">
                <a:uFillTx/>
              </a:rPr>
              <a:t>2/9/2021</a:t>
            </a:fld>
            <a:endParaRPr lang="en-US">
              <a:uFillTx/>
            </a:endParaRP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srgbClr val="000000"/>
            </a:solidFill>
          </a:ln>
        </p:spPr>
        <p:txBody>
          <a:bodyPr vert="horz" lIns="91440" tIns="45720" rIns="91440" bIns="45720" rtlCol="0" anchor="ctr"/>
          <a:lstStyle/>
          <a:p>
            <a:endParaRPr lang="en-US">
              <a:uFillTx/>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uFillTx/>
              </a:defRPr>
            </a:lvl1pPr>
          </a:lstStyle>
          <a:p>
            <a:endParaRPr lang="en-US">
              <a:uFillTx/>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uFillTx/>
              </a:defRPr>
            </a:lvl1pPr>
          </a:lstStyle>
          <a:p>
            <a:fld id="{BFF8DD87-98F5-8B48-A80A-CC148ED50CA2}" type="slidenum">
              <a:rPr lang="en-US" smtClean="0">
                <a:uFillTx/>
              </a:rPr>
              <a:t>‹#›</a:t>
            </a:fld>
            <a:endParaRPr lang="en-US">
              <a:uFillTx/>
            </a:endParaRPr>
          </a:p>
        </p:txBody>
      </p:sp>
    </p:spTree>
    <p:extLst>
      <p:ext uri="{BB962C8B-B14F-4D97-AF65-F5344CB8AC3E}">
        <p14:creationId xmlns:p14="http://schemas.microsoft.com/office/powerpoint/2010/main" val="262126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uFillTx/>
        <a:latin typeface="+mn-lt"/>
        <a:ea typeface="+mn-ea"/>
        <a:cs typeface="+mn-cs"/>
      </a:defRPr>
    </a:lvl1pPr>
    <a:lvl2pPr marL="457200" algn="l" defTabSz="457200" rtl="0" eaLnBrk="1" latinLnBrk="0" hangingPunct="1">
      <a:defRPr sz="1200" kern="1200">
        <a:solidFill>
          <a:schemeClr val="tx1"/>
        </a:solidFill>
        <a:uFillTx/>
        <a:latin typeface="+mn-lt"/>
        <a:ea typeface="+mn-ea"/>
        <a:cs typeface="+mn-cs"/>
      </a:defRPr>
    </a:lvl2pPr>
    <a:lvl3pPr marL="914400" algn="l" defTabSz="457200" rtl="0" eaLnBrk="1" latinLnBrk="0" hangingPunct="1">
      <a:defRPr sz="1200" kern="1200">
        <a:solidFill>
          <a:schemeClr val="tx1"/>
        </a:solidFill>
        <a:uFillTx/>
        <a:latin typeface="+mn-lt"/>
        <a:ea typeface="+mn-ea"/>
        <a:cs typeface="+mn-cs"/>
      </a:defRPr>
    </a:lvl3pPr>
    <a:lvl4pPr marL="1371600" algn="l" defTabSz="457200" rtl="0" eaLnBrk="1" latinLnBrk="0" hangingPunct="1">
      <a:defRPr sz="1200" kern="1200">
        <a:solidFill>
          <a:schemeClr val="tx1"/>
        </a:solidFill>
        <a:uFillTx/>
        <a:latin typeface="+mn-lt"/>
        <a:ea typeface="+mn-ea"/>
        <a:cs typeface="+mn-cs"/>
      </a:defRPr>
    </a:lvl4pPr>
    <a:lvl5pPr marL="1828800" algn="l" defTabSz="457200" rtl="0" eaLnBrk="1" latinLnBrk="0" hangingPunct="1">
      <a:defRPr sz="1200" kern="1200">
        <a:solidFill>
          <a:schemeClr val="tx1"/>
        </a:solidFill>
        <a:uFillTx/>
        <a:latin typeface="+mn-lt"/>
        <a:ea typeface="+mn-ea"/>
        <a:cs typeface="+mn-cs"/>
      </a:defRPr>
    </a:lvl5pPr>
    <a:lvl6pPr marL="2286000" algn="l" defTabSz="457200" rtl="0" eaLnBrk="1" latinLnBrk="0" hangingPunct="1">
      <a:defRPr sz="1200" kern="1200">
        <a:solidFill>
          <a:schemeClr val="tx1"/>
        </a:solidFill>
        <a:uFillTx/>
        <a:latin typeface="+mn-lt"/>
        <a:ea typeface="+mn-ea"/>
        <a:cs typeface="+mn-cs"/>
      </a:defRPr>
    </a:lvl6pPr>
    <a:lvl7pPr marL="2743200" algn="l" defTabSz="457200" rtl="0" eaLnBrk="1" latinLnBrk="0" hangingPunct="1">
      <a:defRPr sz="1200" kern="1200">
        <a:solidFill>
          <a:schemeClr val="tx1"/>
        </a:solidFill>
        <a:uFillTx/>
        <a:latin typeface="+mn-lt"/>
        <a:ea typeface="+mn-ea"/>
        <a:cs typeface="+mn-cs"/>
      </a:defRPr>
    </a:lvl7pPr>
    <a:lvl8pPr marL="3200400" algn="l" defTabSz="457200" rtl="0" eaLnBrk="1" latinLnBrk="0" hangingPunct="1">
      <a:defRPr sz="1200" kern="1200">
        <a:solidFill>
          <a:schemeClr val="tx1"/>
        </a:solidFill>
        <a:uFillTx/>
        <a:latin typeface="+mn-lt"/>
        <a:ea typeface="+mn-ea"/>
        <a:cs typeface="+mn-cs"/>
      </a:defRPr>
    </a:lvl8pPr>
    <a:lvl9pPr marL="3657600" algn="l" defTabSz="4572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nature.com/nbt/journal/v26/n10/full/nbt1486.html#B15"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nature.com/nbt/journal/v26/n10/full/nbt1486.html#B15"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r>
              <a:rPr lang="en-US">
                <a:uFillTx/>
              </a:rPr>
              <a:t>Arial</a:t>
            </a:r>
          </a:p>
          <a:p>
            <a:endParaRPr lang="en-US">
              <a:uFillTx/>
            </a:endParaRPr>
          </a:p>
        </p:txBody>
      </p:sp>
      <p:sp>
        <p:nvSpPr>
          <p:cNvPr id="3082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082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prstTxWarp prst="textNoShape">
              <a:avLst/>
            </a:prstTxWarp>
          </a:bodyPr>
          <a:lstStyle/>
          <a:p>
            <a:endParaRPr lang="en-US">
              <a:uFillTx/>
            </a:endParaRPr>
          </a:p>
        </p:txBody>
      </p:sp>
    </p:spTree>
    <p:extLst>
      <p:ext uri="{BB962C8B-B14F-4D97-AF65-F5344CB8AC3E}">
        <p14:creationId xmlns:p14="http://schemas.microsoft.com/office/powerpoint/2010/main" val="1064318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r>
              <a:rPr lang="en-US">
                <a:uFillTx/>
              </a:rPr>
              <a:t>Arial</a:t>
            </a:r>
          </a:p>
          <a:p>
            <a:endParaRPr lang="en-US">
              <a:uFillTx/>
            </a:endParaRPr>
          </a:p>
        </p:txBody>
      </p:sp>
      <p:sp>
        <p:nvSpPr>
          <p:cNvPr id="30822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082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prstTxWarp prst="textNoShape">
              <a:avLst/>
            </a:prstTxWarp>
          </a:bodyPr>
          <a:lstStyle/>
          <a:p>
            <a:endParaRPr lang="en-US">
              <a:uFillTx/>
            </a:endParaRPr>
          </a:p>
        </p:txBody>
      </p:sp>
    </p:spTree>
    <p:extLst>
      <p:ext uri="{BB962C8B-B14F-4D97-AF65-F5344CB8AC3E}">
        <p14:creationId xmlns:p14="http://schemas.microsoft.com/office/powerpoint/2010/main" val="1607313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r>
              <a:rPr lang="en-US">
                <a:uFillTx/>
              </a:rPr>
              <a:t>Arial</a:t>
            </a:r>
          </a:p>
          <a:p>
            <a:endParaRPr lang="en-US">
              <a:uFillTx/>
            </a:endParaRPr>
          </a:p>
        </p:txBody>
      </p:sp>
      <p:sp>
        <p:nvSpPr>
          <p:cNvPr id="31437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ln>
        </p:spPr>
      </p:sp>
      <p:sp>
        <p:nvSpPr>
          <p:cNvPr id="314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ln>
        </p:spPr>
        <p:txBody>
          <a:bodyPr>
            <a:prstTxWarp prst="textNoShape">
              <a:avLst/>
            </a:prstTxWarp>
          </a:bodyPr>
          <a:lstStyle/>
          <a:p>
            <a:endParaRPr lang="en-US">
              <a:uFillTx/>
            </a:endParaRPr>
          </a:p>
        </p:txBody>
      </p:sp>
    </p:spTree>
    <p:extLst>
      <p:ext uri="{BB962C8B-B14F-4D97-AF65-F5344CB8AC3E}">
        <p14:creationId xmlns:p14="http://schemas.microsoft.com/office/powerpoint/2010/main" val="920005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r>
              <a:rPr lang="en-US">
                <a:uFillTx/>
              </a:rPr>
              <a:t>Arial</a:t>
            </a:r>
          </a:p>
          <a:p>
            <a:endParaRPr lang="en-US">
              <a:uFillTx/>
            </a:endParaRPr>
          </a:p>
        </p:txBody>
      </p:sp>
      <p:sp>
        <p:nvSpPr>
          <p:cNvPr id="231426" name="Rectangle 2"/>
          <p:cNvSpPr>
            <a:spLocks noGrp="1" noRot="1" noChangeAspect="1" noChangeArrowheads="1" noTextEdit="1"/>
          </p:cNvSpPr>
          <p:nvPr>
            <p:ph type="sldImg"/>
          </p:nvPr>
        </p:nvSpPr>
        <p:spPr/>
      </p:sp>
      <p:sp>
        <p:nvSpPr>
          <p:cNvPr id="231427" name="Rectangle 3"/>
          <p:cNvSpPr>
            <a:spLocks noGrp="1" noChangeArrowheads="1"/>
          </p:cNvSpPr>
          <p:nvPr>
            <p:ph type="body" idx="1"/>
          </p:nvPr>
        </p:nvSpPr>
        <p:spPr/>
        <p:txBody>
          <a:bodyPr/>
          <a:lstStyle/>
          <a:p>
            <a:r>
              <a:rPr lang="en-US">
                <a:uFillTx/>
              </a:rPr>
              <a:t>Of perhaps paramount value in enabling large-scale sequencing to be performed was the development of automated sequencers. All commercially available machines use the Sanger sequencing methods and fluorescently labeled reaction products. The newer, high-throughput models all use capillary electrophoresis for separation of the reaction products. The two most commonly used instruments are the ABI 3700 and the MegaBACE.</a:t>
            </a:r>
          </a:p>
        </p:txBody>
      </p:sp>
    </p:spTree>
    <p:extLst>
      <p:ext uri="{BB962C8B-B14F-4D97-AF65-F5344CB8AC3E}">
        <p14:creationId xmlns:p14="http://schemas.microsoft.com/office/powerpoint/2010/main" val="651692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r>
              <a:rPr lang="en-US"/>
              <a:t>Arial</a:t>
            </a:r>
          </a:p>
          <a:p>
            <a:endParaRPr lang="en-US"/>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r>
              <a:rPr lang="en-US"/>
              <a:t>The ABI 3700, made by Applied Biosystems, is probably the most widely used instrument for large-scale sequencing. It has 96 capillaries that are fed by robotic loading from two 384-well microtiter plates. It makes a sequence run every two to three hours and can read on average 600–700 bases per run. Celera, the company that produced a rough draft of the human genome in three years, used 200 of these machines running 24/7 to do so.</a:t>
            </a:r>
          </a:p>
        </p:txBody>
      </p:sp>
    </p:spTree>
    <p:extLst>
      <p:ext uri="{BB962C8B-B14F-4D97-AF65-F5344CB8AC3E}">
        <p14:creationId xmlns:p14="http://schemas.microsoft.com/office/powerpoint/2010/main" val="111910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r>
              <a:rPr lang="en-US">
                <a:uFillTx/>
              </a:rPr>
              <a:t>Arial</a:t>
            </a:r>
          </a:p>
          <a:p>
            <a:endParaRPr lang="en-US">
              <a:uFillTx/>
            </a:endParaRPr>
          </a:p>
        </p:txBody>
      </p:sp>
      <p:sp>
        <p:nvSpPr>
          <p:cNvPr id="268290" name="Rectangle 2"/>
          <p:cNvSpPr>
            <a:spLocks noGrp="1" noRot="1" noChangeAspect="1" noChangeArrowheads="1" noTextEdit="1"/>
          </p:cNvSpPr>
          <p:nvPr>
            <p:ph type="sldImg"/>
          </p:nvPr>
        </p:nvSpPr>
        <p:spPr/>
      </p:sp>
      <p:sp>
        <p:nvSpPr>
          <p:cNvPr id="268291" name="Rectangle 3"/>
          <p:cNvSpPr>
            <a:spLocks noGrp="1" noChangeArrowheads="1"/>
          </p:cNvSpPr>
          <p:nvPr>
            <p:ph type="body" idx="1"/>
          </p:nvPr>
        </p:nvSpPr>
        <p:spPr/>
        <p:txBody>
          <a:bodyPr/>
          <a:lstStyle/>
          <a:p>
            <a:r>
              <a:rPr lang="en-US">
                <a:uFillTx/>
              </a:rPr>
              <a:t>Both automated sequencers detect fluorescently labeled DNA strands as they pass through the capillaries. The MegaBACE sequencer uses the confocal imaging system shown in the top image. The readout is given as peaks of fluorescence, as shown in the lower image.</a:t>
            </a:r>
          </a:p>
          <a:p>
            <a:endParaRPr lang="en-US">
              <a:uFillTx/>
            </a:endParaRPr>
          </a:p>
        </p:txBody>
      </p:sp>
    </p:spTree>
    <p:extLst>
      <p:ext uri="{BB962C8B-B14F-4D97-AF65-F5344CB8AC3E}">
        <p14:creationId xmlns:p14="http://schemas.microsoft.com/office/powerpoint/2010/main" val="543703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uFillTx/>
              </a:rPr>
              <a:t>(</a:t>
            </a:r>
            <a:r>
              <a:rPr lang="en-US" b="1">
                <a:uFillTx/>
              </a:rPr>
              <a:t>a</a:t>
            </a:r>
            <a:r>
              <a:rPr lang="en-US">
                <a:uFillTx/>
              </a:rPr>
              <a:t>) With high-throughput shotgun Sanger sequencing, genomic DNA is fragmented, then cloned to a plasmid vector and used to transform </a:t>
            </a:r>
            <a:r>
              <a:rPr lang="en-US" i="1">
                <a:uFillTx/>
              </a:rPr>
              <a:t>E. coli.</a:t>
            </a:r>
            <a:r>
              <a:rPr lang="en-US">
                <a:uFillTx/>
              </a:rPr>
              <a:t> For each sequencing reaction, a single bacterial colony is picked and plasmid DNA isolated. Each cycle sequencing reaction takes place within a microliter-scale volume, generating a ladder of ddNTP-terminated, dye-labeled products, which are subjected to high-resolution electrophoretic separation within one of 96 or 384 capillaries in one run of a sequencing instrument. As fluorescently labeled fragments of discrete sizes pass a detector, the four-channel emission spectrum is used to generate a sequencing trace. (</a:t>
            </a:r>
            <a:r>
              <a:rPr lang="en-US" b="1">
                <a:uFillTx/>
              </a:rPr>
              <a:t>b</a:t>
            </a:r>
            <a:r>
              <a:rPr lang="en-US">
                <a:uFillTx/>
              </a:rPr>
              <a:t>) In shotgun sequencing with cyclic-array methods, common adaptors are ligated to fragmented genomic DNA, which is then subjected to one of several protocols that results in an array of millions of spatially immobilized PCR colonies or 'polonies'</a:t>
            </a:r>
            <a:r>
              <a:rPr lang="en-US" baseline="30000">
                <a:uFillTx/>
                <a:hlinkClick r:id="rId3"/>
              </a:rPr>
              <a:t>15</a:t>
            </a:r>
            <a:r>
              <a:rPr lang="en-US">
                <a:uFillTx/>
              </a:rPr>
              <a:t>. Each polony consists of many copies of a single shotgun library fragment. As all polonies are tethered to a planar array, a single microliter-scale reagent volume (e.g., for primer hybridization and then for enzymatic extension reactions) can be applied to manipulate all array features in parallel. Similarly, imaging-based detection of fluorescent labels incorporated with each extension can be used to acquire sequencing data on all features in parallel. Successive iterations of enzymatic interrogation and imaging are used to build up a contiguous sequencing read for each array feature.</a:t>
            </a:r>
          </a:p>
        </p:txBody>
      </p:sp>
      <p:sp>
        <p:nvSpPr>
          <p:cNvPr id="4" name="Slide Number Placeholder 3"/>
          <p:cNvSpPr>
            <a:spLocks noGrp="1"/>
          </p:cNvSpPr>
          <p:nvPr>
            <p:ph type="sldNum" sz="quarter" idx="10"/>
          </p:nvPr>
        </p:nvSpPr>
        <p:spPr/>
        <p:txBody>
          <a:bodyPr/>
          <a:lstStyle/>
          <a:p>
            <a:fld id="{FDFA82D6-E082-FD48-9C8F-0672435FB7E2}" type="slidenum">
              <a:rPr lang="en-US">
                <a:uFillTx/>
              </a:rPr>
              <a:pPr/>
              <a:t>14</a:t>
            </a:fld>
            <a:endParaRPr lang="en-US">
              <a:uFillTx/>
            </a:endParaRPr>
          </a:p>
        </p:txBody>
      </p:sp>
    </p:spTree>
    <p:extLst>
      <p:ext uri="{BB962C8B-B14F-4D97-AF65-F5344CB8AC3E}">
        <p14:creationId xmlns:p14="http://schemas.microsoft.com/office/powerpoint/2010/main" val="480630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uFillTx/>
              </a:rPr>
              <a:t>(</a:t>
            </a:r>
            <a:r>
              <a:rPr lang="en-US" b="1">
                <a:uFillTx/>
              </a:rPr>
              <a:t>a</a:t>
            </a:r>
            <a:r>
              <a:rPr lang="en-US">
                <a:uFillTx/>
              </a:rPr>
              <a:t>) With high-throughput shotgun Sanger sequencing, genomic DNA is fragmented, then cloned to a plasmid vector and used to transform </a:t>
            </a:r>
            <a:r>
              <a:rPr lang="en-US" i="1">
                <a:uFillTx/>
              </a:rPr>
              <a:t>E. coli.</a:t>
            </a:r>
            <a:r>
              <a:rPr lang="en-US">
                <a:uFillTx/>
              </a:rPr>
              <a:t> For each sequencing reaction, a single bacterial colony is picked and plasmid DNA isolated. Each cycle sequencing reaction takes place within a microliter-scale volume, generating a ladder of ddNTP-terminated, dye-labeled products, which are subjected to high-resolution electrophoretic separation within one of 96 or 384 capillaries in one run of a sequencing instrument. As fluorescently labeled fragments of discrete sizes pass a detector, the four-channel emission spectrum is used to generate a sequencing trace. (</a:t>
            </a:r>
            <a:r>
              <a:rPr lang="en-US" b="1">
                <a:uFillTx/>
              </a:rPr>
              <a:t>b</a:t>
            </a:r>
            <a:r>
              <a:rPr lang="en-US">
                <a:uFillTx/>
              </a:rPr>
              <a:t>) In shotgun sequencing with cyclic-array methods, common adaptors are ligated to fragmented genomic DNA, which is then subjected to one of several protocols that results in an array of millions of spatially immobilized PCR colonies or 'polonies'</a:t>
            </a:r>
            <a:r>
              <a:rPr lang="en-US" baseline="30000">
                <a:uFillTx/>
                <a:hlinkClick r:id="rId3"/>
              </a:rPr>
              <a:t>15</a:t>
            </a:r>
            <a:r>
              <a:rPr lang="en-US">
                <a:uFillTx/>
              </a:rPr>
              <a:t>. Each polony consists of many copies of a single shotgun library fragment. As all polonies are tethered to a planar array, a single microliter-scale reagent volume (e.g., for primer hybridization and then for enzymatic extension reactions) can be applied to manipulate all array features in parallel. Similarly, imaging-based detection of fluorescent labels incorporated with each extension can be used to acquire sequencing data on all features in parallel. Successive iterations of enzymatic interrogation and imaging are used to build up a contiguous sequencing read for each array feature.</a:t>
            </a:r>
          </a:p>
        </p:txBody>
      </p:sp>
      <p:sp>
        <p:nvSpPr>
          <p:cNvPr id="4" name="Slide Number Placeholder 3"/>
          <p:cNvSpPr>
            <a:spLocks noGrp="1"/>
          </p:cNvSpPr>
          <p:nvPr>
            <p:ph type="sldNum" sz="quarter" idx="10"/>
          </p:nvPr>
        </p:nvSpPr>
        <p:spPr/>
        <p:txBody>
          <a:bodyPr/>
          <a:lstStyle/>
          <a:p>
            <a:fld id="{FDFA82D6-E082-FD48-9C8F-0672435FB7E2}" type="slidenum">
              <a:rPr lang="en-US">
                <a:uFillTx/>
              </a:rPr>
              <a:pPr/>
              <a:t>15</a:t>
            </a:fld>
            <a:endParaRPr lang="en-US">
              <a:uFillTx/>
            </a:endParaRPr>
          </a:p>
        </p:txBody>
      </p:sp>
    </p:spTree>
    <p:extLst>
      <p:ext uri="{BB962C8B-B14F-4D97-AF65-F5344CB8AC3E}">
        <p14:creationId xmlns:p14="http://schemas.microsoft.com/office/powerpoint/2010/main" val="1262833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uFillTx/>
              </a:rPr>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uFillTx/>
              </a:defRPr>
            </a:lvl1pPr>
            <a:lvl2pPr marL="457200" indent="0" algn="ctr">
              <a:buNone/>
              <a:defRPr>
                <a:solidFill>
                  <a:schemeClr val="tx1">
                    <a:tint val="75000"/>
                  </a:schemeClr>
                </a:solidFill>
                <a:uFillTx/>
              </a:defRPr>
            </a:lvl2pPr>
            <a:lvl3pPr marL="914400" indent="0" algn="ctr">
              <a:buNone/>
              <a:defRPr>
                <a:solidFill>
                  <a:schemeClr val="tx1">
                    <a:tint val="75000"/>
                  </a:schemeClr>
                </a:solidFill>
                <a:uFillTx/>
              </a:defRPr>
            </a:lvl3pPr>
            <a:lvl4pPr marL="1371600" indent="0" algn="ctr">
              <a:buNone/>
              <a:defRPr>
                <a:solidFill>
                  <a:schemeClr val="tx1">
                    <a:tint val="75000"/>
                  </a:schemeClr>
                </a:solidFill>
                <a:uFillTx/>
              </a:defRPr>
            </a:lvl4pPr>
            <a:lvl5pPr marL="1828800" indent="0" algn="ctr">
              <a:buNone/>
              <a:defRPr>
                <a:solidFill>
                  <a:schemeClr val="tx1">
                    <a:tint val="75000"/>
                  </a:schemeClr>
                </a:solidFill>
                <a:uFillTx/>
              </a:defRPr>
            </a:lvl5pPr>
            <a:lvl6pPr marL="2286000" indent="0" algn="ctr">
              <a:buNone/>
              <a:defRPr>
                <a:solidFill>
                  <a:schemeClr val="tx1">
                    <a:tint val="75000"/>
                  </a:schemeClr>
                </a:solidFill>
                <a:uFillTx/>
              </a:defRPr>
            </a:lvl6pPr>
            <a:lvl7pPr marL="2743200" indent="0" algn="ctr">
              <a:buNone/>
              <a:defRPr>
                <a:solidFill>
                  <a:schemeClr val="tx1">
                    <a:tint val="75000"/>
                  </a:schemeClr>
                </a:solidFill>
                <a:uFillTx/>
              </a:defRPr>
            </a:lvl7pPr>
            <a:lvl8pPr marL="3200400" indent="0" algn="ctr">
              <a:buNone/>
              <a:defRPr>
                <a:solidFill>
                  <a:schemeClr val="tx1">
                    <a:tint val="75000"/>
                  </a:schemeClr>
                </a:solidFill>
                <a:uFillTx/>
              </a:defRPr>
            </a:lvl8pPr>
            <a:lvl9pPr marL="3657600" indent="0" algn="ctr">
              <a:buNone/>
              <a:defRPr>
                <a:solidFill>
                  <a:schemeClr val="tx1">
                    <a:tint val="75000"/>
                  </a:schemeClr>
                </a:solidFill>
                <a:uFillTx/>
              </a:defRPr>
            </a:lvl9pPr>
          </a:lstStyle>
          <a:p>
            <a:r>
              <a:rPr lang="en-US">
                <a:uFillTx/>
              </a:rPr>
              <a:t>Click to edit Master subtitle style</a:t>
            </a:r>
          </a:p>
        </p:txBody>
      </p:sp>
      <p:sp>
        <p:nvSpPr>
          <p:cNvPr id="4" name="Date Placeholder 3"/>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Vertical Text Placeholder 2"/>
          <p:cNvSpPr>
            <a:spLocks noGrp="1"/>
          </p:cNvSpPr>
          <p:nvPr>
            <p:ph type="body" orient="vert" idx="1"/>
          </p:nvPr>
        </p:nvSpPr>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uFillTx/>
              </a:rPr>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uFillTx/>
              </a:defRPr>
            </a:lvl1pPr>
          </a:lstStyle>
          <a:p>
            <a:r>
              <a:rPr lang="en-US">
                <a:uFillTx/>
              </a:rPr>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uFillTx/>
              </a:defRPr>
            </a:lvl1pPr>
            <a:lvl2pPr marL="457200" indent="0">
              <a:buNone/>
              <a:defRPr sz="1800">
                <a:solidFill>
                  <a:schemeClr val="tx1">
                    <a:tint val="75000"/>
                  </a:schemeClr>
                </a:solidFill>
                <a:uFillTx/>
              </a:defRPr>
            </a:lvl2pPr>
            <a:lvl3pPr marL="914400" indent="0">
              <a:buNone/>
              <a:defRPr sz="1600">
                <a:solidFill>
                  <a:schemeClr val="tx1">
                    <a:tint val="75000"/>
                  </a:schemeClr>
                </a:solidFill>
                <a:uFillTx/>
              </a:defRPr>
            </a:lvl3pPr>
            <a:lvl4pPr marL="1371600" indent="0">
              <a:buNone/>
              <a:defRPr sz="1400">
                <a:solidFill>
                  <a:schemeClr val="tx1">
                    <a:tint val="75000"/>
                  </a:schemeClr>
                </a:solidFill>
                <a:uFillTx/>
              </a:defRPr>
            </a:lvl4pPr>
            <a:lvl5pPr marL="1828800" indent="0">
              <a:buNone/>
              <a:defRPr sz="1400">
                <a:solidFill>
                  <a:schemeClr val="tx1">
                    <a:tint val="75000"/>
                  </a:schemeClr>
                </a:solidFill>
                <a:uFillTx/>
              </a:defRPr>
            </a:lvl5pPr>
            <a:lvl6pPr marL="2286000" indent="0">
              <a:buNone/>
              <a:defRPr sz="1400">
                <a:solidFill>
                  <a:schemeClr val="tx1">
                    <a:tint val="75000"/>
                  </a:schemeClr>
                </a:solidFill>
                <a:uFillTx/>
              </a:defRPr>
            </a:lvl6pPr>
            <a:lvl7pPr marL="2743200" indent="0">
              <a:buNone/>
              <a:defRPr sz="1400">
                <a:solidFill>
                  <a:schemeClr val="tx1">
                    <a:tint val="75000"/>
                  </a:schemeClr>
                </a:solidFill>
                <a:uFillTx/>
              </a:defRPr>
            </a:lvl7pPr>
            <a:lvl8pPr marL="3200400" indent="0">
              <a:buNone/>
              <a:defRPr sz="1400">
                <a:solidFill>
                  <a:schemeClr val="tx1">
                    <a:tint val="75000"/>
                  </a:schemeClr>
                </a:solidFill>
                <a:uFillTx/>
              </a:defRPr>
            </a:lvl8pPr>
            <a:lvl9pPr marL="3657600" indent="0">
              <a:buNone/>
              <a:defRPr sz="1400">
                <a:solidFill>
                  <a:schemeClr val="tx1">
                    <a:tint val="75000"/>
                  </a:schemeClr>
                </a:solidFill>
                <a:uFillTx/>
              </a:defRPr>
            </a:lvl9pPr>
          </a:lstStyle>
          <a:p>
            <a:pPr lvl="0"/>
            <a:r>
              <a:rPr lang="en-US">
                <a:uFillTx/>
              </a:rPr>
              <a:t>Click to edit Master text styles</a:t>
            </a:r>
          </a:p>
        </p:txBody>
      </p:sp>
      <p:sp>
        <p:nvSpPr>
          <p:cNvPr id="4" name="Date Placeholder 3"/>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5" name="Footer Placeholder 4"/>
          <p:cNvSpPr>
            <a:spLocks noGrp="1"/>
          </p:cNvSpPr>
          <p:nvPr>
            <p:ph type="ftr" sz="quarter" idx="11"/>
          </p:nvPr>
        </p:nvSpPr>
        <p:spPr/>
        <p:txBody>
          <a:bodyPr/>
          <a:lstStyle/>
          <a:p>
            <a:endParaRPr lang="en-US">
              <a:uFillTx/>
            </a:endParaRPr>
          </a:p>
        </p:txBody>
      </p:sp>
      <p:sp>
        <p:nvSpPr>
          <p:cNvPr id="6" name="Slide Number Placeholder 5"/>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Content Placeholder 3"/>
          <p:cNvSpPr>
            <a:spLocks noGrp="1"/>
          </p:cNvSpPr>
          <p:nvPr>
            <p:ph sz="half" idx="2"/>
          </p:nvPr>
        </p:nvSpPr>
        <p:spPr>
          <a:xfrm>
            <a:off x="4648200" y="1600200"/>
            <a:ext cx="4038600" cy="4525963"/>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Date Placeholder 4"/>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uFillTx/>
              </a:defRPr>
            </a:lvl1pPr>
          </a:lstStyle>
          <a:p>
            <a:r>
              <a:rPr lang="en-US">
                <a:uFillTx/>
              </a:rPr>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a:uFillTx/>
              </a:rP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7" name="Date Placeholder 6"/>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8" name="Footer Placeholder 7"/>
          <p:cNvSpPr>
            <a:spLocks noGrp="1"/>
          </p:cNvSpPr>
          <p:nvPr>
            <p:ph type="ftr" sz="quarter" idx="11"/>
          </p:nvPr>
        </p:nvSpPr>
        <p:spPr/>
        <p:txBody>
          <a:bodyPr/>
          <a:lstStyle/>
          <a:p>
            <a:endParaRPr lang="en-US">
              <a:uFillTx/>
            </a:endParaRPr>
          </a:p>
        </p:txBody>
      </p:sp>
      <p:sp>
        <p:nvSpPr>
          <p:cNvPr id="9" name="Slide Number Placeholder 8"/>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Date Placeholder 2"/>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4" name="Footer Placeholder 3"/>
          <p:cNvSpPr>
            <a:spLocks noGrp="1"/>
          </p:cNvSpPr>
          <p:nvPr>
            <p:ph type="ftr" sz="quarter" idx="11"/>
          </p:nvPr>
        </p:nvSpPr>
        <p:spPr/>
        <p:txBody>
          <a:bodyPr/>
          <a:lstStyle/>
          <a:p>
            <a:endParaRPr lang="en-US">
              <a:uFillTx/>
            </a:endParaRPr>
          </a:p>
        </p:txBody>
      </p:sp>
      <p:sp>
        <p:nvSpPr>
          <p:cNvPr id="5" name="Slide Number Placeholder 4"/>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3" name="Footer Placeholder 2"/>
          <p:cNvSpPr>
            <a:spLocks noGrp="1"/>
          </p:cNvSpPr>
          <p:nvPr>
            <p:ph type="ftr" sz="quarter" idx="11"/>
          </p:nvPr>
        </p:nvSpPr>
        <p:spPr/>
        <p:txBody>
          <a:bodyPr/>
          <a:lstStyle/>
          <a:p>
            <a:endParaRPr lang="en-US">
              <a:uFillTx/>
            </a:endParaRPr>
          </a:p>
        </p:txBody>
      </p:sp>
      <p:sp>
        <p:nvSpPr>
          <p:cNvPr id="4" name="Slide Number Placeholder 3"/>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uFillTx/>
              </a:defRPr>
            </a:lvl1pPr>
          </a:lstStyle>
          <a:p>
            <a:r>
              <a:rPr lang="en-US">
                <a:uFillTx/>
              </a:rPr>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uFillTx/>
              </a:defRPr>
            </a:lvl1pPr>
          </a:lstStyle>
          <a:p>
            <a:r>
              <a:rPr lang="en-US">
                <a:uFillTx/>
              </a:rPr>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endParaRPr lang="en-US">
              <a:uFillTx/>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a:uFillTx/>
              </a:rPr>
              <a:t>Click to edit Master text styles</a:t>
            </a:r>
          </a:p>
        </p:txBody>
      </p:sp>
      <p:sp>
        <p:nvSpPr>
          <p:cNvPr id="5" name="Date Placeholder 4"/>
          <p:cNvSpPr>
            <a:spLocks noGrp="1"/>
          </p:cNvSpPr>
          <p:nvPr>
            <p:ph type="dt" sz="half" idx="10"/>
          </p:nvPr>
        </p:nvSpPr>
        <p:spPr/>
        <p:txBody>
          <a:bodyPr/>
          <a:lstStyle/>
          <a:p>
            <a:fld id="{31EB9AEE-2549-DA48-89BA-4E89C63A8110}" type="datetimeFigureOut">
              <a:rPr lang="en-US" smtClean="0">
                <a:uFillTx/>
              </a:rPr>
              <a:t>2/9/2021</a:t>
            </a:fld>
            <a:endParaRPr lang="en-US">
              <a:uFillTx/>
            </a:endParaRPr>
          </a:p>
        </p:txBody>
      </p:sp>
      <p:sp>
        <p:nvSpPr>
          <p:cNvPr id="6" name="Footer Placeholder 5"/>
          <p:cNvSpPr>
            <a:spLocks noGrp="1"/>
          </p:cNvSpPr>
          <p:nvPr>
            <p:ph type="ftr" sz="quarter" idx="11"/>
          </p:nvPr>
        </p:nvSpPr>
        <p:spPr/>
        <p:txBody>
          <a:bodyPr/>
          <a:lstStyle/>
          <a:p>
            <a:endParaRPr lang="en-US">
              <a:uFillTx/>
            </a:endParaRPr>
          </a:p>
        </p:txBody>
      </p:sp>
      <p:sp>
        <p:nvSpPr>
          <p:cNvPr id="7" name="Slide Number Placeholder 6"/>
          <p:cNvSpPr>
            <a:spLocks noGrp="1"/>
          </p:cNvSpPr>
          <p:nvPr>
            <p:ph type="sldNum" sz="quarter" idx="12"/>
          </p:nvPr>
        </p:nvSpPr>
        <p:spPr/>
        <p:txBody>
          <a:bodyPr/>
          <a:lstStyle/>
          <a:p>
            <a:fld id="{41A45B66-A120-584A-87EC-EA1AEA5D1916}" type="slidenum">
              <a:rPr lang="en-US" smtClean="0">
                <a:uFillTx/>
              </a:r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uFillTx/>
              </a:rPr>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uFillTx/>
              </a:defRPr>
            </a:lvl1pPr>
          </a:lstStyle>
          <a:p>
            <a:fld id="{31EB9AEE-2549-DA48-89BA-4E89C63A8110}" type="datetimeFigureOut">
              <a:rPr lang="en-US" smtClean="0">
                <a:uFillTx/>
              </a:rPr>
              <a:t>2/9/2021</a:t>
            </a:fld>
            <a:endParaRPr lang="en-US">
              <a:uFillTx/>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uFillTx/>
              </a:defRPr>
            </a:lvl1pPr>
          </a:lstStyle>
          <a:p>
            <a:endParaRPr lang="en-US">
              <a:uFillTx/>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uFillTx/>
              </a:defRPr>
            </a:lvl1pPr>
          </a:lstStyle>
          <a:p>
            <a:fld id="{41A45B66-A120-584A-87EC-EA1AEA5D1916}" type="slidenum">
              <a:rPr lang="en-US" smtClean="0">
                <a:uFillTx/>
              </a:rPr>
              <a:t>‹#›</a:t>
            </a:fld>
            <a:endParaRPr lang="en-US">
              <a:uFillTx/>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uFillTx/>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uFillTx/>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uFillTx/>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uFillTx/>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uFillTx/>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uFillTx/>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uFillTx/>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uFillTx/>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uFillTx/>
          <a:latin typeface="+mn-lt"/>
          <a:ea typeface="+mn-ea"/>
          <a:cs typeface="+mn-cs"/>
        </a:defRPr>
      </a:lvl9pPr>
    </p:bodyStyle>
    <p:other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fCd6B5HRaZ8"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www.youtube.com/watch?v=v8p4ph2MAv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www.youtube.com/watch?v=sv9fFeSd3k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s41467-019-09637-5.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ites.google.com/a/nyu.edu/nyu-hpc/systems/greene-cluster" TargetMode="External"/><Relationship Id="rId2" Type="http://schemas.openxmlformats.org/officeDocument/2006/relationships/hyperlink" Target="https://learn.gencore.bio.nyu.edu/ngs-file-formats/" TargetMode="External"/><Relationship Id="rId1" Type="http://schemas.openxmlformats.org/officeDocument/2006/relationships/slideLayout" Target="../slideLayouts/slideLayout2.xml"/><Relationship Id="rId4" Type="http://schemas.openxmlformats.org/officeDocument/2006/relationships/hyperlink" Target="https://sites.google.com/a/nyu.edu/nyu-hpc/documentation/prince"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ood-1.hpc.nyu.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commonfund.nih.gov/hmp/" TargetMode="External"/><Relationship Id="rId2" Type="http://schemas.openxmlformats.org/officeDocument/2006/relationships/hyperlink" Target="http://www.1001genomes.or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gif"/><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42656"/>
            <a:ext cx="7772400" cy="2838450"/>
          </a:xfrm>
        </p:spPr>
        <p:txBody>
          <a:bodyPr>
            <a:normAutofit/>
          </a:bodyPr>
          <a:lstStyle/>
          <a:p>
            <a:r>
              <a:rPr lang="en-US" dirty="0"/>
              <a:t>Introduction to Sequencing Technologies</a:t>
            </a:r>
          </a:p>
        </p:txBody>
      </p:sp>
      <p:sp>
        <p:nvSpPr>
          <p:cNvPr id="3" name="Subtitle 2"/>
          <p:cNvSpPr>
            <a:spLocks noGrp="1"/>
          </p:cNvSpPr>
          <p:nvPr>
            <p:ph type="subTitle" idx="1"/>
          </p:nvPr>
        </p:nvSpPr>
        <p:spPr>
          <a:xfrm>
            <a:off x="1371600" y="4038600"/>
            <a:ext cx="6400800" cy="1752600"/>
          </a:xfrm>
        </p:spPr>
        <p:txBody>
          <a:bodyPr/>
          <a:lstStyle/>
          <a:p>
            <a:r>
              <a:rPr lang="en-US" dirty="0"/>
              <a:t>Manpreet Katari</a:t>
            </a:r>
          </a:p>
        </p:txBody>
      </p:sp>
    </p:spTree>
    <p:extLst>
      <p:ext uri="{BB962C8B-B14F-4D97-AF65-F5344CB8AC3E}">
        <p14:creationId xmlns:p14="http://schemas.microsoft.com/office/powerpoint/2010/main" val="3956847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a:t>Radioactive vs. Fluorescent Sequencing</a:t>
            </a:r>
          </a:p>
        </p:txBody>
      </p:sp>
      <p:sp>
        <p:nvSpPr>
          <p:cNvPr id="2" name="Slide Number Placeholder 1"/>
          <p:cNvSpPr>
            <a:spLocks noGrp="1"/>
          </p:cNvSpPr>
          <p:nvPr>
            <p:ph type="sldNum" sz="quarter" idx="4294967295"/>
          </p:nvPr>
        </p:nvSpPr>
        <p:spPr>
          <a:xfrm>
            <a:off x="7010400" y="6356350"/>
            <a:ext cx="2133600" cy="365125"/>
          </a:xfrm>
        </p:spPr>
        <p:txBody>
          <a:bodyPr/>
          <a:lstStyle/>
          <a:p>
            <a:fld id="{2657A064-0023-3244-BDAF-37E5600EBEC8}" type="slidenum">
              <a:rPr lang="en-US"/>
              <a:pPr/>
              <a:t>10</a:t>
            </a:fld>
            <a:endParaRPr lang="en-US"/>
          </a:p>
        </p:txBody>
      </p:sp>
      <p:pic>
        <p:nvPicPr>
          <p:cNvPr id="4" name="Picture 3"/>
          <p:cNvPicPr>
            <a:picLocks noChangeAspect="1"/>
          </p:cNvPicPr>
          <p:nvPr/>
        </p:nvPicPr>
        <p:blipFill>
          <a:blip r:embed="rId2"/>
          <a:stretch>
            <a:fillRect/>
          </a:stretch>
        </p:blipFill>
        <p:spPr>
          <a:xfrm>
            <a:off x="2886363" y="1600200"/>
            <a:ext cx="3209637" cy="4572000"/>
          </a:xfrm>
          <a:prstGeom prst="rect">
            <a:avLst/>
          </a:prstGeom>
        </p:spPr>
      </p:pic>
      <p:sp>
        <p:nvSpPr>
          <p:cNvPr id="7" name="TextBox 6"/>
          <p:cNvSpPr txBox="1"/>
          <p:nvPr/>
        </p:nvSpPr>
        <p:spPr>
          <a:xfrm>
            <a:off x="457200" y="3419564"/>
            <a:ext cx="2209800" cy="923330"/>
          </a:xfrm>
          <a:prstGeom prst="rect">
            <a:avLst/>
          </a:prstGeom>
          <a:solidFill>
            <a:schemeClr val="accent6">
              <a:lumMod val="20000"/>
              <a:lumOff val="80000"/>
            </a:schemeClr>
          </a:solidFill>
          <a:ln w="381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pPr marL="115888" indent="-115888">
              <a:buFont typeface="Arial"/>
              <a:buChar char="•"/>
            </a:pPr>
            <a:r>
              <a:rPr lang="en-US" baseline="30000"/>
              <a:t>32</a:t>
            </a:r>
            <a:r>
              <a:rPr lang="en-US"/>
              <a:t>P-labeled dNTPs</a:t>
            </a:r>
          </a:p>
          <a:p>
            <a:pPr marL="115888" indent="-115888">
              <a:buFont typeface="Arial"/>
              <a:buChar char="•"/>
            </a:pPr>
            <a:r>
              <a:rPr lang="en-US"/>
              <a:t>One lane per base</a:t>
            </a:r>
          </a:p>
          <a:p>
            <a:pPr marL="115888" indent="-115888">
              <a:buFont typeface="Arial"/>
              <a:buChar char="•"/>
            </a:pPr>
            <a:r>
              <a:rPr lang="en-US"/>
              <a:t>Autoradiogram</a:t>
            </a:r>
          </a:p>
        </p:txBody>
      </p:sp>
      <p:sp>
        <p:nvSpPr>
          <p:cNvPr id="8" name="TextBox 7"/>
          <p:cNvSpPr txBox="1"/>
          <p:nvPr/>
        </p:nvSpPr>
        <p:spPr>
          <a:xfrm>
            <a:off x="6172200" y="3419564"/>
            <a:ext cx="2590800" cy="923330"/>
          </a:xfrm>
          <a:prstGeom prst="rect">
            <a:avLst/>
          </a:prstGeom>
          <a:solidFill>
            <a:srgbClr val="FBFCBB"/>
          </a:solidFill>
          <a:ln w="381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pPr marL="115888" indent="-115888">
              <a:buFont typeface="Arial"/>
              <a:buChar char="•"/>
            </a:pPr>
            <a:r>
              <a:rPr lang="en-US"/>
              <a:t>4 different fluorophores</a:t>
            </a:r>
          </a:p>
          <a:p>
            <a:pPr marL="115888" indent="-115888">
              <a:buFont typeface="Arial"/>
              <a:buChar char="•"/>
            </a:pPr>
            <a:r>
              <a:rPr lang="en-US"/>
              <a:t>Single capillary gel</a:t>
            </a:r>
          </a:p>
          <a:p>
            <a:pPr marL="115888" indent="-115888">
              <a:buFont typeface="Arial"/>
              <a:buChar char="•"/>
            </a:pPr>
            <a:r>
              <a:rPr lang="en-US"/>
              <a:t>Laser detector</a:t>
            </a:r>
          </a:p>
        </p:txBody>
      </p:sp>
    </p:spTree>
    <p:extLst>
      <p:ext uri="{BB962C8B-B14F-4D97-AF65-F5344CB8AC3E}">
        <p14:creationId xmlns:p14="http://schemas.microsoft.com/office/powerpoint/2010/main" val="96123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a:uFillTx/>
              </a:rPr>
              <a:t>Automated Sequencing</a:t>
            </a:r>
          </a:p>
        </p:txBody>
      </p:sp>
      <p:sp>
        <p:nvSpPr>
          <p:cNvPr id="182275" name="Rectangle 3"/>
          <p:cNvSpPr>
            <a:spLocks noGrp="1" noChangeArrowheads="1"/>
          </p:cNvSpPr>
          <p:nvPr>
            <p:ph idx="1"/>
          </p:nvPr>
        </p:nvSpPr>
        <p:spPr>
          <a:xfrm>
            <a:off x="457200" y="1600200"/>
            <a:ext cx="8229600" cy="4756150"/>
          </a:xfrm>
        </p:spPr>
        <p:txBody>
          <a:bodyPr>
            <a:normAutofit fontScale="92500"/>
          </a:bodyPr>
          <a:lstStyle/>
          <a:p>
            <a:pPr>
              <a:spcAft>
                <a:spcPts val="1200"/>
              </a:spcAft>
            </a:pPr>
            <a:r>
              <a:rPr lang="en-US" sz="2400">
                <a:uFillTx/>
              </a:rPr>
              <a:t>Perhaps the most important contribution to large-scale sequencing was the development of automated sequencers.</a:t>
            </a:r>
          </a:p>
          <a:p>
            <a:pPr>
              <a:spcAft>
                <a:spcPts val="1200"/>
              </a:spcAft>
            </a:pPr>
            <a:r>
              <a:rPr lang="en-US" sz="2400">
                <a:uFillTx/>
              </a:rPr>
              <a:t>The industry is currently transitioning from Sanger sequencers to second-generation cycle sequencers for large-scale applications.</a:t>
            </a:r>
          </a:p>
          <a:p>
            <a:pPr>
              <a:spcAft>
                <a:spcPts val="1200"/>
              </a:spcAft>
            </a:pPr>
            <a:r>
              <a:rPr lang="en-US" sz="2400">
                <a:uFillTx/>
              </a:rPr>
              <a:t>Automated Sanger sequencers still fill an important niche currently –</a:t>
            </a:r>
          </a:p>
          <a:p>
            <a:pPr lvl="1">
              <a:spcAft>
                <a:spcPts val="1200"/>
              </a:spcAft>
            </a:pPr>
            <a:r>
              <a:rPr lang="en-US" sz="2000">
                <a:uFillTx/>
              </a:rPr>
              <a:t>but mostly for small-scale applications, like checking that clones contain the expected sequence</a:t>
            </a:r>
          </a:p>
          <a:p>
            <a:pPr>
              <a:spcAft>
                <a:spcPts val="1200"/>
              </a:spcAft>
            </a:pPr>
            <a:r>
              <a:rPr lang="en-US" sz="2400">
                <a:uFillTx/>
              </a:rPr>
              <a:t>Next-gen platforms are currently very expensive</a:t>
            </a:r>
          </a:p>
          <a:p>
            <a:pPr lvl="1">
              <a:spcAft>
                <a:spcPts val="1200"/>
              </a:spcAft>
            </a:pPr>
            <a:r>
              <a:rPr lang="en-US" sz="2000">
                <a:uFillTx/>
              </a:rPr>
              <a:t>but table-top models will probably be standard laboratory equipment in 5-10 years.</a:t>
            </a:r>
          </a:p>
        </p:txBody>
      </p:sp>
      <p:sp>
        <p:nvSpPr>
          <p:cNvPr id="5" name="Slide Number Placeholder 4"/>
          <p:cNvSpPr>
            <a:spLocks noGrp="1"/>
          </p:cNvSpPr>
          <p:nvPr>
            <p:ph type="sldNum" sz="quarter" idx="4294967295"/>
          </p:nvPr>
        </p:nvSpPr>
        <p:spPr>
          <a:xfrm>
            <a:off x="7010400" y="6356350"/>
            <a:ext cx="2133600" cy="365125"/>
          </a:xfrm>
        </p:spPr>
        <p:txBody>
          <a:bodyPr/>
          <a:lstStyle/>
          <a:p>
            <a:fld id="{2657A064-0023-3244-BDAF-37E5600EBEC8}" type="slidenum">
              <a:rPr lang="en-US">
                <a:uFillTx/>
              </a:rPr>
              <a:pPr/>
              <a:t>11</a:t>
            </a:fld>
            <a:endParaRPr lang="en-US">
              <a:uFillTx/>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5124450" y="1295400"/>
            <a:ext cx="3810000" cy="2667000"/>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kumimoji="0" lang="en-US" sz="2000" b="1" i="0" u="none" strike="noStrike" kern="1200" cap="none" spc="0" normalizeH="0" baseline="0" noProof="0">
                <a:ln>
                  <a:noFill/>
                </a:ln>
                <a:solidFill>
                  <a:schemeClr val="tx1"/>
                </a:solidFill>
                <a:effectLst/>
                <a:uLnTx/>
                <a:uFillTx/>
                <a:latin typeface="Optima"/>
                <a:ea typeface="+mn-ea"/>
                <a:cs typeface="Optima"/>
              </a:rPr>
              <a:t>MegaBACE</a:t>
            </a:r>
          </a:p>
          <a:p>
            <a:pPr marL="342900" marR="0" lvl="0" indent="-342900" algn="l" defTabSz="457200" rtl="0" eaLnBrk="1" fontAlgn="auto" latinLnBrk="0" hangingPunct="1">
              <a:lnSpc>
                <a:spcPct val="90000"/>
              </a:lnSpc>
              <a:spcBef>
                <a:spcPct val="20000"/>
              </a:spcBef>
              <a:spcAft>
                <a:spcPts val="0"/>
              </a:spcAft>
              <a:buClrTx/>
              <a:buSzTx/>
              <a:buFont typeface="Arial"/>
              <a:buChar char="•"/>
              <a:tabLst/>
              <a:defRPr/>
            </a:pPr>
            <a:r>
              <a:rPr kumimoji="0" lang="en-US" b="0" i="0" u="none" strike="noStrike" kern="1200" cap="none" spc="0" normalizeH="0" baseline="0" noProof="0">
                <a:ln>
                  <a:noFill/>
                </a:ln>
                <a:solidFill>
                  <a:schemeClr val="tx1"/>
                </a:solidFill>
                <a:effectLst/>
                <a:uLnTx/>
                <a:uFillTx/>
                <a:latin typeface="Optima"/>
                <a:ea typeface="+mn-ea"/>
                <a:cs typeface="Optima"/>
              </a:rPr>
              <a:t>Made by Amersham</a:t>
            </a:r>
          </a:p>
          <a:p>
            <a:pPr marL="342900" marR="0" lvl="0" indent="-342900" algn="l" defTabSz="457200" rtl="0" eaLnBrk="1" fontAlgn="auto" latinLnBrk="0" hangingPunct="1">
              <a:lnSpc>
                <a:spcPct val="90000"/>
              </a:lnSpc>
              <a:spcBef>
                <a:spcPct val="20000"/>
              </a:spcBef>
              <a:spcAft>
                <a:spcPts val="0"/>
              </a:spcAft>
              <a:buClrTx/>
              <a:buSzTx/>
              <a:buFont typeface="Arial"/>
              <a:buChar char="•"/>
              <a:tabLst/>
              <a:defRPr/>
            </a:pPr>
            <a:r>
              <a:rPr kumimoji="0" lang="en-US" b="0" i="0" u="none" strike="noStrike" kern="1200" cap="none" spc="0" normalizeH="0" baseline="0" noProof="0">
                <a:ln>
                  <a:noFill/>
                </a:ln>
                <a:solidFill>
                  <a:schemeClr val="tx1"/>
                </a:solidFill>
                <a:effectLst/>
                <a:uLnTx/>
                <a:uFillTx/>
                <a:latin typeface="Optima"/>
                <a:ea typeface="+mn-ea"/>
                <a:cs typeface="Optima"/>
              </a:rPr>
              <a:t>96 capillaries</a:t>
            </a:r>
          </a:p>
          <a:p>
            <a:pPr marL="342900" marR="0" lvl="0" indent="-342900" algn="l" defTabSz="457200" rtl="0" eaLnBrk="1" fontAlgn="auto" latinLnBrk="0" hangingPunct="1">
              <a:lnSpc>
                <a:spcPct val="90000"/>
              </a:lnSpc>
              <a:spcBef>
                <a:spcPct val="20000"/>
              </a:spcBef>
              <a:spcAft>
                <a:spcPts val="0"/>
              </a:spcAft>
              <a:buClrTx/>
              <a:buSzTx/>
              <a:buFont typeface="Arial"/>
              <a:buChar char="•"/>
              <a:tabLst/>
              <a:defRPr/>
            </a:pPr>
            <a:r>
              <a:rPr kumimoji="0" lang="en-US" b="0" i="0" u="none" strike="noStrike" kern="1200" cap="none" spc="0" normalizeH="0" baseline="0" noProof="0">
                <a:ln>
                  <a:noFill/>
                </a:ln>
                <a:solidFill>
                  <a:schemeClr val="tx1"/>
                </a:solidFill>
                <a:effectLst/>
                <a:uLnTx/>
                <a:uFillTx/>
                <a:latin typeface="Optima"/>
                <a:ea typeface="+mn-ea"/>
                <a:cs typeface="Optima"/>
              </a:rPr>
              <a:t>Robotic loading from 384–well plate</a:t>
            </a:r>
          </a:p>
          <a:p>
            <a:pPr marL="342900" marR="0" lvl="0" indent="-342900" algn="l" defTabSz="457200" rtl="0" eaLnBrk="1" fontAlgn="auto" latinLnBrk="0" hangingPunct="1">
              <a:lnSpc>
                <a:spcPct val="90000"/>
              </a:lnSpc>
              <a:spcBef>
                <a:spcPct val="20000"/>
              </a:spcBef>
              <a:spcAft>
                <a:spcPts val="0"/>
              </a:spcAft>
              <a:buClrTx/>
              <a:buSzTx/>
              <a:buFont typeface="Arial"/>
              <a:buChar char="•"/>
              <a:tabLst/>
              <a:defRPr/>
            </a:pPr>
            <a:r>
              <a:rPr kumimoji="0" lang="en-US" b="0" i="0" u="none" strike="noStrike" kern="1200" cap="none" spc="0" normalizeH="0" baseline="0" noProof="0">
                <a:ln>
                  <a:noFill/>
                </a:ln>
                <a:solidFill>
                  <a:schemeClr val="tx1"/>
                </a:solidFill>
                <a:effectLst/>
                <a:uLnTx/>
                <a:uFillTx/>
                <a:latin typeface="Optima"/>
                <a:ea typeface="+mn-ea"/>
                <a:cs typeface="Optima"/>
              </a:rPr>
              <a:t>Two to four hours per run</a:t>
            </a:r>
          </a:p>
          <a:p>
            <a:pPr marL="342900" marR="0" lvl="0" indent="-342900" algn="l" defTabSz="457200" rtl="0" eaLnBrk="1" fontAlgn="auto" latinLnBrk="0" hangingPunct="1">
              <a:lnSpc>
                <a:spcPct val="90000"/>
              </a:lnSpc>
              <a:spcBef>
                <a:spcPct val="20000"/>
              </a:spcBef>
              <a:spcAft>
                <a:spcPts val="0"/>
              </a:spcAft>
              <a:buClrTx/>
              <a:buSzTx/>
              <a:buFont typeface="Arial"/>
              <a:buChar char="•"/>
              <a:tabLst/>
              <a:defRPr/>
            </a:pPr>
            <a:r>
              <a:rPr kumimoji="0" lang="en-US" b="1" i="0" u="none" strike="noStrike" kern="1200" cap="none" spc="0" normalizeH="0" baseline="0" noProof="0">
                <a:ln>
                  <a:noFill/>
                </a:ln>
                <a:solidFill>
                  <a:schemeClr val="tx1"/>
                </a:solidFill>
                <a:effectLst/>
                <a:uLnTx/>
                <a:uFillTx/>
                <a:latin typeface="Optima"/>
                <a:ea typeface="+mn-ea"/>
                <a:cs typeface="Optima"/>
              </a:rPr>
              <a:t>Up to 800 bases per read</a:t>
            </a:r>
          </a:p>
        </p:txBody>
      </p:sp>
      <p:pic>
        <p:nvPicPr>
          <p:cNvPr id="12" name="Picture 15"/>
          <p:cNvPicPr>
            <a:picLocks noChangeAspect="1" noChangeArrowheads="1"/>
          </p:cNvPicPr>
          <p:nvPr/>
        </p:nvPicPr>
        <p:blipFill>
          <a:blip r:embed="rId3"/>
          <a:srcRect/>
          <a:stretch>
            <a:fillRect/>
          </a:stretch>
        </p:blipFill>
        <p:spPr bwMode="auto">
          <a:xfrm>
            <a:off x="4876800" y="3733800"/>
            <a:ext cx="3912309" cy="2643187"/>
          </a:xfrm>
          <a:prstGeom prst="rect">
            <a:avLst/>
          </a:prstGeom>
          <a:noFill/>
        </p:spPr>
      </p:pic>
      <p:pic>
        <p:nvPicPr>
          <p:cNvPr id="13" name="Picture 12"/>
          <p:cNvPicPr>
            <a:picLocks noChangeAspect="1"/>
          </p:cNvPicPr>
          <p:nvPr/>
        </p:nvPicPr>
        <p:blipFill>
          <a:blip r:embed="rId4"/>
          <a:stretch>
            <a:fillRect/>
          </a:stretch>
        </p:blipFill>
        <p:spPr>
          <a:xfrm>
            <a:off x="1143000" y="3530600"/>
            <a:ext cx="2692400" cy="3022600"/>
          </a:xfrm>
          <a:prstGeom prst="rect">
            <a:avLst/>
          </a:prstGeom>
        </p:spPr>
      </p:pic>
      <p:sp>
        <p:nvSpPr>
          <p:cNvPr id="7" name="Title 6"/>
          <p:cNvSpPr>
            <a:spLocks noGrp="1"/>
          </p:cNvSpPr>
          <p:nvPr>
            <p:ph type="title"/>
          </p:nvPr>
        </p:nvSpPr>
        <p:spPr/>
        <p:txBody>
          <a:bodyPr/>
          <a:lstStyle/>
          <a:p>
            <a:r>
              <a:rPr lang="en-US"/>
              <a:t>Automated Sequencers</a:t>
            </a:r>
          </a:p>
        </p:txBody>
      </p:sp>
      <p:sp>
        <p:nvSpPr>
          <p:cNvPr id="183299" name="Rectangle 3"/>
          <p:cNvSpPr>
            <a:spLocks noGrp="1" noChangeArrowheads="1"/>
          </p:cNvSpPr>
          <p:nvPr>
            <p:ph type="body" sz="half" idx="4294967295"/>
          </p:nvPr>
        </p:nvSpPr>
        <p:spPr>
          <a:xfrm>
            <a:off x="439737" y="1295400"/>
            <a:ext cx="3979863" cy="2438400"/>
          </a:xfrm>
          <a:solidFill>
            <a:schemeClr val="bg1"/>
          </a:solidFill>
        </p:spPr>
        <p:txBody>
          <a:bodyPr>
            <a:normAutofit/>
          </a:bodyPr>
          <a:lstStyle/>
          <a:p>
            <a:pPr>
              <a:lnSpc>
                <a:spcPct val="90000"/>
              </a:lnSpc>
              <a:buNone/>
            </a:pPr>
            <a:r>
              <a:rPr lang="en-US" sz="2000" b="1"/>
              <a:t>ABI 3700</a:t>
            </a:r>
            <a:r>
              <a:rPr lang="en-US" sz="1800" b="1"/>
              <a:t> </a:t>
            </a:r>
          </a:p>
          <a:p>
            <a:pPr>
              <a:lnSpc>
                <a:spcPct val="90000"/>
              </a:lnSpc>
            </a:pPr>
            <a:r>
              <a:rPr lang="en-US" sz="1800"/>
              <a:t>Made by Applied Biosystems</a:t>
            </a:r>
          </a:p>
          <a:p>
            <a:pPr>
              <a:lnSpc>
                <a:spcPct val="90000"/>
              </a:lnSpc>
            </a:pPr>
            <a:r>
              <a:rPr lang="en-US" sz="1800"/>
              <a:t>Most widely used :</a:t>
            </a:r>
          </a:p>
          <a:p>
            <a:pPr lvl="1">
              <a:lnSpc>
                <a:spcPct val="90000"/>
              </a:lnSpc>
            </a:pPr>
            <a:r>
              <a:rPr lang="en-US" sz="1600"/>
              <a:t>96 capillaries</a:t>
            </a:r>
          </a:p>
          <a:p>
            <a:pPr lvl="1">
              <a:lnSpc>
                <a:spcPct val="90000"/>
              </a:lnSpc>
            </a:pPr>
            <a:r>
              <a:rPr lang="en-US" sz="1600"/>
              <a:t>robotic loading from 384-well plates</a:t>
            </a:r>
          </a:p>
          <a:p>
            <a:pPr>
              <a:lnSpc>
                <a:spcPct val="90000"/>
              </a:lnSpc>
            </a:pPr>
            <a:r>
              <a:rPr lang="en-US" sz="1800"/>
              <a:t>Two to three hours per run</a:t>
            </a:r>
          </a:p>
          <a:p>
            <a:pPr>
              <a:lnSpc>
                <a:spcPct val="90000"/>
              </a:lnSpc>
            </a:pPr>
            <a:r>
              <a:rPr lang="en-US" sz="1800" b="1"/>
              <a:t>600–700 bases per read</a:t>
            </a:r>
          </a:p>
        </p:txBody>
      </p:sp>
    </p:spTree>
    <p:extLst>
      <p:ext uri="{BB962C8B-B14F-4D97-AF65-F5344CB8AC3E}">
        <p14:creationId xmlns:p14="http://schemas.microsoft.com/office/powerpoint/2010/main" val="2503492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514600" y="1295400"/>
            <a:ext cx="4269572" cy="5486400"/>
          </a:xfrm>
          <a:prstGeom prst="rect">
            <a:avLst/>
          </a:prstGeom>
          <a:ln>
            <a:solidFill>
              <a:schemeClr val="tx1"/>
            </a:solidFill>
          </a:ln>
          <a:effectLst>
            <a:outerShdw blurRad="50800" dist="38100" dir="2700000">
              <a:srgbClr val="000000">
                <a:alpha val="43000"/>
              </a:srgbClr>
            </a:outerShdw>
          </a:effectLst>
        </p:spPr>
      </p:pic>
      <p:pic>
        <p:nvPicPr>
          <p:cNvPr id="12" name="Picture 11"/>
          <p:cNvPicPr>
            <a:picLocks noChangeAspect="1"/>
          </p:cNvPicPr>
          <p:nvPr/>
        </p:nvPicPr>
        <p:blipFill>
          <a:blip r:embed="rId4"/>
          <a:stretch>
            <a:fillRect/>
          </a:stretch>
        </p:blipFill>
        <p:spPr>
          <a:xfrm>
            <a:off x="0" y="2362200"/>
            <a:ext cx="9144000" cy="2115815"/>
          </a:xfrm>
          <a:prstGeom prst="rect">
            <a:avLst/>
          </a:prstGeom>
          <a:ln>
            <a:solidFill>
              <a:schemeClr val="tx1"/>
            </a:solidFill>
          </a:ln>
        </p:spPr>
      </p:pic>
      <p:sp>
        <p:nvSpPr>
          <p:cNvPr id="5" name="Title 4"/>
          <p:cNvSpPr>
            <a:spLocks noGrp="1"/>
          </p:cNvSpPr>
          <p:nvPr>
            <p:ph type="title"/>
          </p:nvPr>
        </p:nvSpPr>
        <p:spPr/>
        <p:txBody>
          <a:bodyPr/>
          <a:lstStyle/>
          <a:p>
            <a:r>
              <a:rPr lang="en-US">
                <a:uFillTx/>
              </a:rPr>
              <a:t>ABI traces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30162"/>
            <a:ext cx="9144000" cy="868362"/>
          </a:xfrm>
        </p:spPr>
        <p:txBody>
          <a:bodyPr>
            <a:noAutofit/>
          </a:bodyPr>
          <a:lstStyle/>
          <a:p>
            <a:r>
              <a:rPr lang="en-US" sz="2600">
                <a:uFillTx/>
              </a:rPr>
              <a:t>Workflow of conventional vs. second-generation sequencing</a:t>
            </a:r>
          </a:p>
        </p:txBody>
      </p:sp>
      <p:sp>
        <p:nvSpPr>
          <p:cNvPr id="7" name="Slide Number Placeholder 6"/>
          <p:cNvSpPr>
            <a:spLocks noGrp="1"/>
          </p:cNvSpPr>
          <p:nvPr>
            <p:ph type="sldNum" sz="quarter" idx="4294967295"/>
          </p:nvPr>
        </p:nvSpPr>
        <p:spPr>
          <a:xfrm>
            <a:off x="8534400" y="6492875"/>
            <a:ext cx="533400" cy="365125"/>
          </a:xfrm>
        </p:spPr>
        <p:txBody>
          <a:bodyPr/>
          <a:lstStyle/>
          <a:p>
            <a:fld id="{2657A064-0023-3244-BDAF-37E5600EBEC8}" type="slidenum">
              <a:rPr lang="en-US">
                <a:uFillTx/>
              </a:rPr>
              <a:pPr/>
              <a:t>14</a:t>
            </a:fld>
            <a:endParaRPr lang="en-US">
              <a:uFillTx/>
            </a:endParaRPr>
          </a:p>
        </p:txBody>
      </p:sp>
      <p:grpSp>
        <p:nvGrpSpPr>
          <p:cNvPr id="2" name="Group 6"/>
          <p:cNvGrpSpPr>
            <a:grpSpLocks noChangeAspect="1"/>
          </p:cNvGrpSpPr>
          <p:nvPr/>
        </p:nvGrpSpPr>
        <p:grpSpPr>
          <a:xfrm>
            <a:off x="27585" y="6321684"/>
            <a:ext cx="5141043" cy="527172"/>
            <a:chOff x="914400" y="6096000"/>
            <a:chExt cx="7009743" cy="762000"/>
          </a:xfrm>
        </p:grpSpPr>
        <p:pic>
          <p:nvPicPr>
            <p:cNvPr id="17413" name="Picture 4" descr="Picture 2.png"/>
            <p:cNvPicPr>
              <a:picLocks noChangeAspect="1"/>
            </p:cNvPicPr>
            <p:nvPr/>
          </p:nvPicPr>
          <p:blipFill>
            <a:blip r:embed="rId3"/>
            <a:srcRect/>
            <a:stretch>
              <a:fillRect/>
            </a:stretch>
          </p:blipFill>
          <p:spPr bwMode="auto">
            <a:xfrm>
              <a:off x="914400" y="6096000"/>
              <a:ext cx="5230710" cy="731837"/>
            </a:xfrm>
            <a:prstGeom prst="rect">
              <a:avLst/>
            </a:prstGeom>
            <a:noFill/>
            <a:ln w="9525">
              <a:solidFill>
                <a:srgbClr val="000000"/>
              </a:solidFill>
              <a:miter lim="800000"/>
            </a:ln>
          </p:spPr>
        </p:pic>
        <p:pic>
          <p:nvPicPr>
            <p:cNvPr id="17414" name="Picture 5" descr="Picture 3.png"/>
            <p:cNvPicPr>
              <a:picLocks noChangeAspect="1"/>
            </p:cNvPicPr>
            <p:nvPr/>
          </p:nvPicPr>
          <p:blipFill>
            <a:blip r:embed="rId4"/>
            <a:srcRect/>
            <a:stretch>
              <a:fillRect/>
            </a:stretch>
          </p:blipFill>
          <p:spPr bwMode="auto">
            <a:xfrm>
              <a:off x="2667000" y="6527841"/>
              <a:ext cx="5257143" cy="330159"/>
            </a:xfrm>
            <a:prstGeom prst="rect">
              <a:avLst/>
            </a:prstGeom>
            <a:noFill/>
            <a:ln w="9525">
              <a:solidFill>
                <a:srgbClr val="000000"/>
              </a:solidFill>
              <a:miter lim="800000"/>
            </a:ln>
          </p:spPr>
        </p:pic>
      </p:grpSp>
      <p:pic>
        <p:nvPicPr>
          <p:cNvPr id="9" name="Picture 8"/>
          <p:cNvPicPr>
            <a:picLocks noChangeAspect="1"/>
          </p:cNvPicPr>
          <p:nvPr/>
        </p:nvPicPr>
        <p:blipFill>
          <a:blip r:embed="rId5"/>
          <a:stretch>
            <a:fillRect/>
          </a:stretch>
        </p:blipFill>
        <p:spPr>
          <a:xfrm>
            <a:off x="2133600" y="990600"/>
            <a:ext cx="4895579" cy="5164836"/>
          </a:xfrm>
          <a:prstGeom prst="rect">
            <a:avLst/>
          </a:prstGeom>
        </p:spPr>
      </p:pic>
      <p:sp>
        <p:nvSpPr>
          <p:cNvPr id="10" name="TextBox 9"/>
          <p:cNvSpPr txBox="1">
            <a:spLocks/>
          </p:cNvSpPr>
          <p:nvPr/>
        </p:nvSpPr>
        <p:spPr>
          <a:xfrm>
            <a:off x="152400" y="1066800"/>
            <a:ext cx="1828799" cy="923330"/>
          </a:xfrm>
          <a:prstGeom prst="rect">
            <a:avLst/>
          </a:prstGeom>
          <a:solidFill>
            <a:schemeClr val="accent6">
              <a:lumMod val="20000"/>
              <a:lumOff val="80000"/>
            </a:schemeClr>
          </a:solidFill>
          <a:ln w="381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r>
              <a:rPr lang="en-US">
                <a:uFillTx/>
                <a:latin typeface="Optima"/>
                <a:cs typeface="Optima"/>
              </a:rPr>
              <a:t>High-throughput shotgun Sanger sequencing</a:t>
            </a:r>
          </a:p>
        </p:txBody>
      </p:sp>
      <p:sp>
        <p:nvSpPr>
          <p:cNvPr id="11" name="TextBox 10"/>
          <p:cNvSpPr txBox="1">
            <a:spLocks/>
          </p:cNvSpPr>
          <p:nvPr/>
        </p:nvSpPr>
        <p:spPr>
          <a:xfrm>
            <a:off x="7239001" y="1066800"/>
            <a:ext cx="1752600" cy="923330"/>
          </a:xfrm>
          <a:prstGeom prst="rect">
            <a:avLst/>
          </a:prstGeom>
          <a:solidFill>
            <a:srgbClr val="FBFCBB"/>
          </a:solidFill>
          <a:ln w="381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r>
              <a:rPr lang="en-US">
                <a:uFillTx/>
                <a:latin typeface="Optima"/>
                <a:cs typeface="Optima"/>
              </a:rPr>
              <a:t>Cyclic array shotgun sequencing</a:t>
            </a:r>
          </a:p>
        </p:txBody>
      </p:sp>
      <p:sp>
        <p:nvSpPr>
          <p:cNvPr id="12" name="TextBox 11"/>
          <p:cNvSpPr txBox="1">
            <a:spLocks/>
          </p:cNvSpPr>
          <p:nvPr/>
        </p:nvSpPr>
        <p:spPr>
          <a:xfrm>
            <a:off x="152400" y="5334000"/>
            <a:ext cx="1828798" cy="646331"/>
          </a:xfrm>
          <a:prstGeom prst="rect">
            <a:avLst/>
          </a:prstGeom>
          <a:solidFill>
            <a:schemeClr val="accent6">
              <a:lumMod val="20000"/>
              <a:lumOff val="80000"/>
            </a:schemeClr>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96 or 384 long reads per run</a:t>
            </a:r>
          </a:p>
        </p:txBody>
      </p:sp>
      <p:sp>
        <p:nvSpPr>
          <p:cNvPr id="13" name="TextBox 12"/>
          <p:cNvSpPr txBox="1">
            <a:spLocks/>
          </p:cNvSpPr>
          <p:nvPr/>
        </p:nvSpPr>
        <p:spPr>
          <a:xfrm>
            <a:off x="7239000" y="5334000"/>
            <a:ext cx="1752600" cy="923330"/>
          </a:xfrm>
          <a:prstGeom prst="rect">
            <a:avLst/>
          </a:prstGeom>
          <a:solidFill>
            <a:srgbClr val="FBFCBB"/>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Millions of short reads per run</a:t>
            </a:r>
          </a:p>
        </p:txBody>
      </p:sp>
      <p:sp>
        <p:nvSpPr>
          <p:cNvPr id="14" name="TextBox 13"/>
          <p:cNvSpPr txBox="1">
            <a:spLocks/>
          </p:cNvSpPr>
          <p:nvPr/>
        </p:nvSpPr>
        <p:spPr>
          <a:xfrm>
            <a:off x="7239000" y="3429000"/>
            <a:ext cx="1752599" cy="646331"/>
          </a:xfrm>
          <a:prstGeom prst="rect">
            <a:avLst/>
          </a:prstGeom>
          <a:solidFill>
            <a:srgbClr val="FBFCBB"/>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Template immobilization</a:t>
            </a:r>
          </a:p>
        </p:txBody>
      </p:sp>
      <p:sp>
        <p:nvSpPr>
          <p:cNvPr id="15" name="TextBox 14"/>
          <p:cNvSpPr txBox="1">
            <a:spLocks/>
          </p:cNvSpPr>
          <p:nvPr/>
        </p:nvSpPr>
        <p:spPr>
          <a:xfrm>
            <a:off x="152399" y="3620869"/>
            <a:ext cx="1828799" cy="369332"/>
          </a:xfrm>
          <a:prstGeom prst="rect">
            <a:avLst/>
          </a:prstGeom>
          <a:solidFill>
            <a:schemeClr val="accent6">
              <a:lumMod val="20000"/>
              <a:lumOff val="80000"/>
            </a:schemeClr>
          </a:solidFill>
          <a:ln w="28575"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r>
              <a:rPr lang="en-US">
                <a:uFillTx/>
                <a:latin typeface="Optima"/>
                <a:cs typeface="Optima"/>
              </a:rPr>
              <a:t>Sanger cycle seq</a:t>
            </a:r>
          </a:p>
        </p:txBody>
      </p:sp>
      <p:sp>
        <p:nvSpPr>
          <p:cNvPr id="16" name="TextBox 15"/>
          <p:cNvSpPr txBox="1">
            <a:spLocks/>
          </p:cNvSpPr>
          <p:nvPr/>
        </p:nvSpPr>
        <p:spPr>
          <a:xfrm>
            <a:off x="7239000" y="2438400"/>
            <a:ext cx="1752599" cy="646331"/>
          </a:xfrm>
          <a:prstGeom prst="rect">
            <a:avLst/>
          </a:prstGeom>
          <a:solidFill>
            <a:srgbClr val="FBFCBB"/>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(Template amplification)</a:t>
            </a:r>
          </a:p>
        </p:txBody>
      </p:sp>
      <p:sp>
        <p:nvSpPr>
          <p:cNvPr id="17" name="TextBox 16"/>
          <p:cNvSpPr txBox="1">
            <a:spLocks/>
          </p:cNvSpPr>
          <p:nvPr/>
        </p:nvSpPr>
        <p:spPr>
          <a:xfrm>
            <a:off x="152399" y="2438400"/>
            <a:ext cx="1828799" cy="646331"/>
          </a:xfrm>
          <a:prstGeom prst="rect">
            <a:avLst/>
          </a:prstGeom>
          <a:solidFill>
            <a:schemeClr val="accent6">
              <a:lumMod val="20000"/>
              <a:lumOff val="80000"/>
            </a:schemeClr>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Template amplification</a:t>
            </a:r>
          </a:p>
        </p:txBody>
      </p:sp>
      <p:sp>
        <p:nvSpPr>
          <p:cNvPr id="18" name="TextBox 17"/>
          <p:cNvSpPr txBox="1">
            <a:spLocks/>
          </p:cNvSpPr>
          <p:nvPr/>
        </p:nvSpPr>
        <p:spPr>
          <a:xfrm>
            <a:off x="152400" y="4343400"/>
            <a:ext cx="1828799" cy="646331"/>
          </a:xfrm>
          <a:prstGeom prst="rect">
            <a:avLst/>
          </a:prstGeom>
          <a:solidFill>
            <a:schemeClr val="accent6">
              <a:lumMod val="20000"/>
              <a:lumOff val="80000"/>
            </a:schemeClr>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Capillary electrophoresis</a:t>
            </a:r>
          </a:p>
        </p:txBody>
      </p:sp>
      <p:sp>
        <p:nvSpPr>
          <p:cNvPr id="19" name="TextBox 18"/>
          <p:cNvSpPr txBox="1">
            <a:spLocks/>
          </p:cNvSpPr>
          <p:nvPr/>
        </p:nvSpPr>
        <p:spPr>
          <a:xfrm>
            <a:off x="7239002" y="4343400"/>
            <a:ext cx="1752599" cy="923330"/>
          </a:xfrm>
          <a:prstGeom prst="rect">
            <a:avLst/>
          </a:prstGeom>
          <a:solidFill>
            <a:srgbClr val="FBFCBB"/>
          </a:solidFill>
          <a:ln w="28575"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r>
              <a:rPr lang="en-US">
                <a:uFillTx/>
                <a:latin typeface="Optima"/>
                <a:cs typeface="Optima"/>
              </a:rPr>
              <a:t>Seq by synthesis or hybridization</a:t>
            </a:r>
          </a:p>
        </p:txBody>
      </p:sp>
      <p:sp>
        <p:nvSpPr>
          <p:cNvPr id="20" name="Rectangle 19"/>
          <p:cNvSpPr>
            <a:spLocks/>
          </p:cNvSpPr>
          <p:nvPr/>
        </p:nvSpPr>
        <p:spPr bwMode="auto">
          <a:xfrm>
            <a:off x="0" y="792481"/>
            <a:ext cx="9144000" cy="45719"/>
          </a:xfrm>
          <a:prstGeom prst="rect">
            <a:avLst/>
          </a:prstGeom>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Optima"/>
              <a:cs typeface="Optima"/>
            </a:endParaRPr>
          </a:p>
        </p:txBody>
      </p:sp>
      <p:sp>
        <p:nvSpPr>
          <p:cNvPr id="21" name="Rectangle 20"/>
          <p:cNvSpPr>
            <a:spLocks/>
          </p:cNvSpPr>
          <p:nvPr/>
        </p:nvSpPr>
        <p:spPr bwMode="auto">
          <a:xfrm>
            <a:off x="4648200" y="917316"/>
            <a:ext cx="4495800" cy="54834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itle 1"/>
          <p:cNvSpPr>
            <a:spLocks noGrp="1"/>
          </p:cNvSpPr>
          <p:nvPr>
            <p:ph type="title"/>
          </p:nvPr>
        </p:nvSpPr>
        <p:spPr>
          <a:xfrm>
            <a:off x="0" y="-30162"/>
            <a:ext cx="9144000" cy="868362"/>
          </a:xfrm>
        </p:spPr>
        <p:txBody>
          <a:bodyPr>
            <a:noAutofit/>
          </a:bodyPr>
          <a:lstStyle/>
          <a:p>
            <a:r>
              <a:rPr lang="en-US" sz="2600">
                <a:uFillTx/>
              </a:rPr>
              <a:t>Workflow of conventional vs. second-generation sequencing</a:t>
            </a:r>
          </a:p>
        </p:txBody>
      </p:sp>
      <p:sp>
        <p:nvSpPr>
          <p:cNvPr id="7" name="Slide Number Placeholder 6"/>
          <p:cNvSpPr>
            <a:spLocks noGrp="1"/>
          </p:cNvSpPr>
          <p:nvPr>
            <p:ph type="sldNum" sz="quarter" idx="4294967295"/>
          </p:nvPr>
        </p:nvSpPr>
        <p:spPr>
          <a:xfrm>
            <a:off x="8534400" y="6492875"/>
            <a:ext cx="533400" cy="365125"/>
          </a:xfrm>
        </p:spPr>
        <p:txBody>
          <a:bodyPr/>
          <a:lstStyle/>
          <a:p>
            <a:fld id="{2657A064-0023-3244-BDAF-37E5600EBEC8}" type="slidenum">
              <a:rPr lang="en-US">
                <a:uFillTx/>
              </a:rPr>
              <a:pPr/>
              <a:t>15</a:t>
            </a:fld>
            <a:endParaRPr lang="en-US">
              <a:uFillTx/>
            </a:endParaRPr>
          </a:p>
        </p:txBody>
      </p:sp>
      <p:grpSp>
        <p:nvGrpSpPr>
          <p:cNvPr id="2" name="Group 6"/>
          <p:cNvGrpSpPr>
            <a:grpSpLocks noChangeAspect="1"/>
          </p:cNvGrpSpPr>
          <p:nvPr/>
        </p:nvGrpSpPr>
        <p:grpSpPr>
          <a:xfrm>
            <a:off x="27585" y="6321684"/>
            <a:ext cx="5141043" cy="527172"/>
            <a:chOff x="914400" y="6096000"/>
            <a:chExt cx="7009743" cy="762000"/>
          </a:xfrm>
        </p:grpSpPr>
        <p:pic>
          <p:nvPicPr>
            <p:cNvPr id="17413" name="Picture 4" descr="Picture 2.png"/>
            <p:cNvPicPr>
              <a:picLocks noChangeAspect="1"/>
            </p:cNvPicPr>
            <p:nvPr/>
          </p:nvPicPr>
          <p:blipFill>
            <a:blip r:embed="rId3"/>
            <a:srcRect/>
            <a:stretch>
              <a:fillRect/>
            </a:stretch>
          </p:blipFill>
          <p:spPr bwMode="auto">
            <a:xfrm>
              <a:off x="914400" y="6096000"/>
              <a:ext cx="5230710" cy="731837"/>
            </a:xfrm>
            <a:prstGeom prst="rect">
              <a:avLst/>
            </a:prstGeom>
            <a:noFill/>
            <a:ln w="9525">
              <a:solidFill>
                <a:srgbClr val="000000"/>
              </a:solidFill>
              <a:miter lim="800000"/>
            </a:ln>
          </p:spPr>
        </p:pic>
        <p:pic>
          <p:nvPicPr>
            <p:cNvPr id="17414" name="Picture 5" descr="Picture 3.png"/>
            <p:cNvPicPr>
              <a:picLocks noChangeAspect="1"/>
            </p:cNvPicPr>
            <p:nvPr/>
          </p:nvPicPr>
          <p:blipFill>
            <a:blip r:embed="rId4"/>
            <a:srcRect/>
            <a:stretch>
              <a:fillRect/>
            </a:stretch>
          </p:blipFill>
          <p:spPr bwMode="auto">
            <a:xfrm>
              <a:off x="2667000" y="6527841"/>
              <a:ext cx="5257143" cy="330159"/>
            </a:xfrm>
            <a:prstGeom prst="rect">
              <a:avLst/>
            </a:prstGeom>
            <a:noFill/>
            <a:ln w="9525">
              <a:solidFill>
                <a:srgbClr val="000000"/>
              </a:solidFill>
              <a:miter lim="800000"/>
            </a:ln>
          </p:spPr>
        </p:pic>
      </p:grpSp>
      <p:pic>
        <p:nvPicPr>
          <p:cNvPr id="9" name="Picture 8"/>
          <p:cNvPicPr>
            <a:picLocks noChangeAspect="1"/>
          </p:cNvPicPr>
          <p:nvPr/>
        </p:nvPicPr>
        <p:blipFill>
          <a:blip r:embed="rId5"/>
          <a:stretch>
            <a:fillRect/>
          </a:stretch>
        </p:blipFill>
        <p:spPr>
          <a:xfrm>
            <a:off x="2133600" y="990600"/>
            <a:ext cx="4895579" cy="5164836"/>
          </a:xfrm>
          <a:prstGeom prst="rect">
            <a:avLst/>
          </a:prstGeom>
        </p:spPr>
      </p:pic>
      <p:sp>
        <p:nvSpPr>
          <p:cNvPr id="10" name="TextBox 9"/>
          <p:cNvSpPr txBox="1">
            <a:spLocks/>
          </p:cNvSpPr>
          <p:nvPr/>
        </p:nvSpPr>
        <p:spPr>
          <a:xfrm>
            <a:off x="152400" y="1066800"/>
            <a:ext cx="1828799" cy="923330"/>
          </a:xfrm>
          <a:prstGeom prst="rect">
            <a:avLst/>
          </a:prstGeom>
          <a:solidFill>
            <a:schemeClr val="accent6">
              <a:lumMod val="20000"/>
              <a:lumOff val="80000"/>
            </a:schemeClr>
          </a:solidFill>
          <a:ln w="381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r>
              <a:rPr lang="en-US">
                <a:uFillTx/>
                <a:latin typeface="Optima"/>
                <a:cs typeface="Optima"/>
              </a:rPr>
              <a:t>High-throughput shotgun Sanger sequencing</a:t>
            </a:r>
          </a:p>
        </p:txBody>
      </p:sp>
      <p:sp>
        <p:nvSpPr>
          <p:cNvPr id="11" name="TextBox 10"/>
          <p:cNvSpPr txBox="1">
            <a:spLocks/>
          </p:cNvSpPr>
          <p:nvPr/>
        </p:nvSpPr>
        <p:spPr>
          <a:xfrm>
            <a:off x="7239001" y="1066800"/>
            <a:ext cx="1752600" cy="923330"/>
          </a:xfrm>
          <a:prstGeom prst="rect">
            <a:avLst/>
          </a:prstGeom>
          <a:solidFill>
            <a:srgbClr val="FBFCBB"/>
          </a:solidFill>
          <a:ln w="38100"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r>
              <a:rPr lang="en-US">
                <a:uFillTx/>
                <a:latin typeface="Optima"/>
                <a:cs typeface="Optima"/>
              </a:rPr>
              <a:t>Cyclic array shotgun sequencing</a:t>
            </a:r>
          </a:p>
        </p:txBody>
      </p:sp>
      <p:sp>
        <p:nvSpPr>
          <p:cNvPr id="12" name="TextBox 11"/>
          <p:cNvSpPr txBox="1">
            <a:spLocks/>
          </p:cNvSpPr>
          <p:nvPr/>
        </p:nvSpPr>
        <p:spPr>
          <a:xfrm>
            <a:off x="152400" y="5334000"/>
            <a:ext cx="1828798" cy="646331"/>
          </a:xfrm>
          <a:prstGeom prst="rect">
            <a:avLst/>
          </a:prstGeom>
          <a:solidFill>
            <a:schemeClr val="accent6">
              <a:lumMod val="20000"/>
              <a:lumOff val="80000"/>
            </a:schemeClr>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96 or 384 long reads per run</a:t>
            </a:r>
          </a:p>
        </p:txBody>
      </p:sp>
      <p:sp>
        <p:nvSpPr>
          <p:cNvPr id="13" name="TextBox 12"/>
          <p:cNvSpPr txBox="1">
            <a:spLocks/>
          </p:cNvSpPr>
          <p:nvPr/>
        </p:nvSpPr>
        <p:spPr>
          <a:xfrm>
            <a:off x="7239000" y="5334000"/>
            <a:ext cx="1752600" cy="923330"/>
          </a:xfrm>
          <a:prstGeom prst="rect">
            <a:avLst/>
          </a:prstGeom>
          <a:solidFill>
            <a:srgbClr val="FBFCBB"/>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Millions of short reads per run</a:t>
            </a:r>
          </a:p>
        </p:txBody>
      </p:sp>
      <p:sp>
        <p:nvSpPr>
          <p:cNvPr id="14" name="TextBox 13"/>
          <p:cNvSpPr txBox="1">
            <a:spLocks/>
          </p:cNvSpPr>
          <p:nvPr/>
        </p:nvSpPr>
        <p:spPr>
          <a:xfrm>
            <a:off x="7239000" y="3429000"/>
            <a:ext cx="1752599" cy="646331"/>
          </a:xfrm>
          <a:prstGeom prst="rect">
            <a:avLst/>
          </a:prstGeom>
          <a:solidFill>
            <a:srgbClr val="FBFCBB"/>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Template immobilization</a:t>
            </a:r>
          </a:p>
        </p:txBody>
      </p:sp>
      <p:sp>
        <p:nvSpPr>
          <p:cNvPr id="15" name="TextBox 14"/>
          <p:cNvSpPr txBox="1">
            <a:spLocks/>
          </p:cNvSpPr>
          <p:nvPr/>
        </p:nvSpPr>
        <p:spPr>
          <a:xfrm>
            <a:off x="152399" y="3620869"/>
            <a:ext cx="1828799" cy="369332"/>
          </a:xfrm>
          <a:prstGeom prst="rect">
            <a:avLst/>
          </a:prstGeom>
          <a:solidFill>
            <a:schemeClr val="accent6">
              <a:lumMod val="20000"/>
              <a:lumOff val="80000"/>
            </a:schemeClr>
          </a:solidFill>
          <a:ln w="28575"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r>
              <a:rPr lang="en-US">
                <a:uFillTx/>
                <a:latin typeface="Optima"/>
                <a:cs typeface="Optima"/>
              </a:rPr>
              <a:t>Sanger cycle seq</a:t>
            </a:r>
          </a:p>
        </p:txBody>
      </p:sp>
      <p:sp>
        <p:nvSpPr>
          <p:cNvPr id="16" name="TextBox 15"/>
          <p:cNvSpPr txBox="1">
            <a:spLocks/>
          </p:cNvSpPr>
          <p:nvPr/>
        </p:nvSpPr>
        <p:spPr>
          <a:xfrm>
            <a:off x="7239000" y="2438400"/>
            <a:ext cx="1752599" cy="646331"/>
          </a:xfrm>
          <a:prstGeom prst="rect">
            <a:avLst/>
          </a:prstGeom>
          <a:solidFill>
            <a:srgbClr val="FBFCBB"/>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(Template amplification)</a:t>
            </a:r>
          </a:p>
        </p:txBody>
      </p:sp>
      <p:sp>
        <p:nvSpPr>
          <p:cNvPr id="17" name="TextBox 16"/>
          <p:cNvSpPr txBox="1">
            <a:spLocks/>
          </p:cNvSpPr>
          <p:nvPr/>
        </p:nvSpPr>
        <p:spPr>
          <a:xfrm>
            <a:off x="152399" y="2438400"/>
            <a:ext cx="1828799" cy="646331"/>
          </a:xfrm>
          <a:prstGeom prst="rect">
            <a:avLst/>
          </a:prstGeom>
          <a:solidFill>
            <a:schemeClr val="accent6">
              <a:lumMod val="20000"/>
              <a:lumOff val="80000"/>
            </a:schemeClr>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Template amplification</a:t>
            </a:r>
          </a:p>
        </p:txBody>
      </p:sp>
      <p:sp>
        <p:nvSpPr>
          <p:cNvPr id="18" name="TextBox 17"/>
          <p:cNvSpPr txBox="1">
            <a:spLocks/>
          </p:cNvSpPr>
          <p:nvPr/>
        </p:nvSpPr>
        <p:spPr>
          <a:xfrm>
            <a:off x="152400" y="4343400"/>
            <a:ext cx="1828799" cy="646331"/>
          </a:xfrm>
          <a:prstGeom prst="rect">
            <a:avLst/>
          </a:prstGeom>
          <a:solidFill>
            <a:schemeClr val="accent6">
              <a:lumMod val="20000"/>
              <a:lumOff val="80000"/>
            </a:schemeClr>
          </a:solidFill>
          <a:ln>
            <a:solidFill>
              <a:srgbClr val="000000"/>
            </a:solidFill>
          </a:ln>
          <a:effectLst>
            <a:outerShdw blurRad="50800" dist="38100" dir="2700000">
              <a:srgbClr val="000000">
                <a:alpha val="43000"/>
              </a:srgbClr>
            </a:outerShdw>
          </a:effectLst>
        </p:spPr>
        <p:txBody>
          <a:bodyPr wrap="square" rtlCol="0">
            <a:spAutoFit/>
          </a:bodyPr>
          <a:lstStyle/>
          <a:p>
            <a:r>
              <a:rPr lang="en-US">
                <a:uFillTx/>
                <a:latin typeface="Optima"/>
                <a:cs typeface="Optima"/>
              </a:rPr>
              <a:t>Capillary electrophoresis</a:t>
            </a:r>
          </a:p>
        </p:txBody>
      </p:sp>
      <p:sp>
        <p:nvSpPr>
          <p:cNvPr id="19" name="TextBox 18"/>
          <p:cNvSpPr txBox="1">
            <a:spLocks/>
          </p:cNvSpPr>
          <p:nvPr/>
        </p:nvSpPr>
        <p:spPr>
          <a:xfrm>
            <a:off x="7239002" y="4343400"/>
            <a:ext cx="1752599" cy="923330"/>
          </a:xfrm>
          <a:prstGeom prst="rect">
            <a:avLst/>
          </a:prstGeom>
          <a:solidFill>
            <a:srgbClr val="FBFCBB"/>
          </a:solidFill>
          <a:ln w="28575" cap="flat" cmpd="sng" algn="ctr">
            <a:solidFill>
              <a:srgbClr val="000000"/>
            </a:solidFill>
            <a:prstDash val="solid"/>
            <a:round/>
            <a:headEnd type="none" w="med" len="med"/>
            <a:tailEnd type="none" w="med" len="med"/>
          </a:ln>
          <a:effectLst>
            <a:outerShdw blurRad="50800" dist="38100" dir="2700000">
              <a:srgbClr val="000000">
                <a:alpha val="43000"/>
              </a:srgbClr>
            </a:outerShdw>
          </a:effectLst>
        </p:spPr>
        <p:txBody>
          <a:bodyPr wrap="square" rtlCol="0">
            <a:spAutoFit/>
          </a:bodyPr>
          <a:lstStyle/>
          <a:p>
            <a:r>
              <a:rPr lang="en-US">
                <a:uFillTx/>
                <a:latin typeface="Optima"/>
                <a:cs typeface="Optima"/>
              </a:rPr>
              <a:t>Seq by synthesis or hybridization</a:t>
            </a:r>
          </a:p>
        </p:txBody>
      </p:sp>
      <p:sp>
        <p:nvSpPr>
          <p:cNvPr id="20" name="Rectangle 19"/>
          <p:cNvSpPr>
            <a:spLocks/>
          </p:cNvSpPr>
          <p:nvPr/>
        </p:nvSpPr>
        <p:spPr bwMode="auto">
          <a:xfrm>
            <a:off x="0" y="792481"/>
            <a:ext cx="9144000" cy="45719"/>
          </a:xfrm>
          <a:prstGeom prst="rect">
            <a:avLst/>
          </a:prstGeom>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Optima"/>
              <a:cs typeface="Optim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uFillTx/>
              </a:rPr>
              <a:t>Cost of Sequence per </a:t>
            </a:r>
            <a:r>
              <a:rPr lang="en-US" dirty="0" err="1">
                <a:uFillTx/>
              </a:rPr>
              <a:t>megabase</a:t>
            </a:r>
            <a:endParaRPr lang="en-US" dirty="0">
              <a:uFillTx/>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79"/>
            <a:ext cx="7772400" cy="840479"/>
          </a:xfrm>
        </p:spPr>
        <p:txBody>
          <a:bodyPr>
            <a:normAutofit fontScale="90000"/>
          </a:bodyPr>
          <a:lstStyle/>
          <a:p>
            <a:r>
              <a:rPr lang="en-US">
                <a:uFillTx/>
              </a:rPr>
              <a:t>Template Immobilization Strategies</a:t>
            </a:r>
          </a:p>
        </p:txBody>
      </p:sp>
      <p:sp>
        <p:nvSpPr>
          <p:cNvPr id="4" name="Slide Number Placeholder 3"/>
          <p:cNvSpPr>
            <a:spLocks noGrp="1"/>
          </p:cNvSpPr>
          <p:nvPr>
            <p:ph type="sldNum" sz="quarter" idx="4294967295"/>
          </p:nvPr>
        </p:nvSpPr>
        <p:spPr>
          <a:xfrm>
            <a:off x="8534400" y="6492875"/>
            <a:ext cx="533400" cy="365125"/>
          </a:xfrm>
        </p:spPr>
        <p:txBody>
          <a:bodyPr/>
          <a:lstStyle/>
          <a:p>
            <a:fld id="{2657A064-0023-3244-BDAF-37E5600EBEC8}" type="slidenum">
              <a:rPr lang="en-US">
                <a:uFillTx/>
              </a:rPr>
              <a:pPr/>
              <a:t>17</a:t>
            </a:fld>
            <a:endParaRPr lang="en-US">
              <a:uFillTx/>
            </a:endParaRPr>
          </a:p>
        </p:txBody>
      </p:sp>
      <p:sp>
        <p:nvSpPr>
          <p:cNvPr id="6" name="Rectangle 5"/>
          <p:cNvSpPr>
            <a:spLocks/>
          </p:cNvSpPr>
          <p:nvPr/>
        </p:nvSpPr>
        <p:spPr bwMode="auto">
          <a:xfrm>
            <a:off x="0" y="838200"/>
            <a:ext cx="9144000" cy="45719"/>
          </a:xfrm>
          <a:prstGeom prst="rect">
            <a:avLst/>
          </a:prstGeom>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Optima"/>
              <a:cs typeface="Optima"/>
            </a:endParaRPr>
          </a:p>
        </p:txBody>
      </p:sp>
      <p:pic>
        <p:nvPicPr>
          <p:cNvPr id="8" name="Content Placeholder 3" descr="Screen shot 2012-11-29 at 3.17.57 PM.png"/>
          <p:cNvPicPr>
            <a:picLocks noChangeAspect="1"/>
          </p:cNvPicPr>
          <p:nvPr/>
        </p:nvPicPr>
        <p:blipFill>
          <a:blip r:embed="rId2"/>
          <a:srcRect t="-7882" b="-7882"/>
          <a:stretch>
            <a:fillRect/>
          </a:stretch>
        </p:blipFill>
        <p:spPr>
          <a:xfrm>
            <a:off x="457200" y="1600200"/>
            <a:ext cx="8229600" cy="4525963"/>
          </a:xfrm>
          <a:prstGeom prst="rect">
            <a:avLst/>
          </a:prstGeom>
        </p:spPr>
      </p:pic>
      <p:grpSp>
        <p:nvGrpSpPr>
          <p:cNvPr id="9" name="Group 8"/>
          <p:cNvGrpSpPr>
            <a:grpSpLocks noChangeAspect="1"/>
          </p:cNvGrpSpPr>
          <p:nvPr/>
        </p:nvGrpSpPr>
        <p:grpSpPr>
          <a:xfrm>
            <a:off x="76200" y="6294782"/>
            <a:ext cx="5181600" cy="563218"/>
            <a:chOff x="914400" y="6096000"/>
            <a:chExt cx="7009743" cy="762000"/>
          </a:xfrm>
        </p:grpSpPr>
        <p:pic>
          <p:nvPicPr>
            <p:cNvPr id="10" name="Picture 9" descr="Picture 2.png"/>
            <p:cNvPicPr>
              <a:picLocks noChangeAspect="1"/>
            </p:cNvPicPr>
            <p:nvPr/>
          </p:nvPicPr>
          <p:blipFill>
            <a:blip r:embed="rId3"/>
            <a:srcRect/>
            <a:stretch>
              <a:fillRect/>
            </a:stretch>
          </p:blipFill>
          <p:spPr bwMode="auto">
            <a:xfrm>
              <a:off x="914400" y="6096000"/>
              <a:ext cx="5230710" cy="731837"/>
            </a:xfrm>
            <a:prstGeom prst="rect">
              <a:avLst/>
            </a:prstGeom>
            <a:noFill/>
            <a:ln w="9525">
              <a:solidFill>
                <a:schemeClr val="tx1"/>
              </a:solidFill>
              <a:miter lim="800000"/>
            </a:ln>
          </p:spPr>
        </p:pic>
        <p:pic>
          <p:nvPicPr>
            <p:cNvPr id="11" name="Picture 10" descr="Picture 3.png"/>
            <p:cNvPicPr>
              <a:picLocks noChangeAspect="1"/>
            </p:cNvPicPr>
            <p:nvPr/>
          </p:nvPicPr>
          <p:blipFill>
            <a:blip r:embed="rId4"/>
            <a:srcRect/>
            <a:stretch>
              <a:fillRect/>
            </a:stretch>
          </p:blipFill>
          <p:spPr bwMode="auto">
            <a:xfrm>
              <a:off x="2667000" y="6527841"/>
              <a:ext cx="5257143" cy="330159"/>
            </a:xfrm>
            <a:prstGeom prst="rect">
              <a:avLst/>
            </a:prstGeom>
            <a:noFill/>
            <a:ln w="9525">
              <a:solidFill>
                <a:schemeClr val="tx1"/>
              </a:solidFill>
              <a:miter lim="800000"/>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lstStyle/>
          <a:p>
            <a:r>
              <a:rPr lang="en-US">
                <a:uFillTx/>
              </a:rPr>
              <a:t>Illumina</a:t>
            </a:r>
          </a:p>
        </p:txBody>
      </p:sp>
      <p:pic>
        <p:nvPicPr>
          <p:cNvPr id="8" name="Content Placeholder 4" descr="Picture 2.png"/>
          <p:cNvPicPr>
            <a:picLocks noGrp="1" noChangeAspect="1"/>
          </p:cNvPicPr>
          <p:nvPr>
            <p:ph idx="1"/>
          </p:nvPr>
        </p:nvPicPr>
        <p:blipFill>
          <a:blip r:embed="rId2"/>
          <a:srcRect l="-366" r="1969"/>
          <a:stretch>
            <a:fillRect/>
          </a:stretch>
        </p:blipFill>
        <p:spPr>
          <a:xfrm>
            <a:off x="4224057" y="990600"/>
            <a:ext cx="4767543" cy="5530917"/>
          </a:xfrm>
        </p:spPr>
      </p:pic>
      <p:sp>
        <p:nvSpPr>
          <p:cNvPr id="4" name="Slide Number Placeholder 3"/>
          <p:cNvSpPr>
            <a:spLocks noGrp="1"/>
          </p:cNvSpPr>
          <p:nvPr>
            <p:ph type="sldNum" sz="quarter" idx="4294967295"/>
          </p:nvPr>
        </p:nvSpPr>
        <p:spPr>
          <a:xfrm>
            <a:off x="8458200" y="6508750"/>
            <a:ext cx="609600" cy="365125"/>
          </a:xfrm>
        </p:spPr>
        <p:txBody>
          <a:bodyPr/>
          <a:lstStyle/>
          <a:p>
            <a:fld id="{2657A064-0023-3244-BDAF-37E5600EBEC8}" type="slidenum">
              <a:rPr lang="en-US">
                <a:uFillTx/>
              </a:rPr>
              <a:pPr/>
              <a:t>18</a:t>
            </a:fld>
            <a:endParaRPr lang="en-US">
              <a:uFillTx/>
            </a:endParaRPr>
          </a:p>
        </p:txBody>
      </p:sp>
      <p:sp>
        <p:nvSpPr>
          <p:cNvPr id="6" name="TextBox 5"/>
          <p:cNvSpPr txBox="1">
            <a:spLocks/>
          </p:cNvSpPr>
          <p:nvPr/>
        </p:nvSpPr>
        <p:spPr>
          <a:xfrm rot="16200000">
            <a:off x="-1882909" y="4667311"/>
            <a:ext cx="4073600" cy="307777"/>
          </a:xfrm>
          <a:prstGeom prst="rect">
            <a:avLst/>
          </a:prstGeom>
          <a:noFill/>
        </p:spPr>
        <p:txBody>
          <a:bodyPr wrap="none" rtlCol="0">
            <a:spAutoFit/>
          </a:bodyPr>
          <a:lstStyle/>
          <a:p>
            <a:r>
              <a:rPr lang="en-US" sz="1400">
                <a:uFillTx/>
                <a:latin typeface="Optima"/>
                <a:cs typeface="Optima"/>
              </a:rPr>
              <a:t>Figure from M. Metzker, </a:t>
            </a:r>
            <a:r>
              <a:rPr lang="en-US" sz="1400" i="1">
                <a:uFillTx/>
                <a:latin typeface="Optima"/>
                <a:cs typeface="Optima"/>
              </a:rPr>
              <a:t>Nat Rev Genet</a:t>
            </a:r>
            <a:r>
              <a:rPr lang="en-US" sz="1400">
                <a:uFillTx/>
                <a:latin typeface="Optima"/>
                <a:cs typeface="Optima"/>
              </a:rPr>
              <a:t>, Jan. 2010</a:t>
            </a:r>
          </a:p>
        </p:txBody>
      </p:sp>
      <p:pic>
        <p:nvPicPr>
          <p:cNvPr id="7" name="Picture 6"/>
          <p:cNvPicPr>
            <a:picLocks noChangeAspect="1"/>
          </p:cNvPicPr>
          <p:nvPr/>
        </p:nvPicPr>
        <p:blipFill>
          <a:blip r:embed="rId3"/>
          <a:stretch>
            <a:fillRect/>
          </a:stretch>
        </p:blipFill>
        <p:spPr>
          <a:xfrm>
            <a:off x="381000" y="960928"/>
            <a:ext cx="3587081" cy="5729836"/>
          </a:xfrm>
          <a:prstGeom prst="rect">
            <a:avLst/>
          </a:prstGeom>
          <a:ln>
            <a:solidFill>
              <a:srgbClr val="000000"/>
            </a:solidFill>
          </a:ln>
        </p:spPr>
      </p:pic>
      <p:sp>
        <p:nvSpPr>
          <p:cNvPr id="9" name="Rectangle 8"/>
          <p:cNvSpPr>
            <a:spLocks/>
          </p:cNvSpPr>
          <p:nvPr/>
        </p:nvSpPr>
        <p:spPr bwMode="auto">
          <a:xfrm>
            <a:off x="0" y="838200"/>
            <a:ext cx="9144000" cy="45719"/>
          </a:xfrm>
          <a:prstGeom prst="rect">
            <a:avLst/>
          </a:prstGeom>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Illumina video</a:t>
            </a:r>
          </a:p>
        </p:txBody>
      </p:sp>
      <p:sp>
        <p:nvSpPr>
          <p:cNvPr id="3" name="Content Placeholder 2"/>
          <p:cNvSpPr>
            <a:spLocks noGrp="1"/>
          </p:cNvSpPr>
          <p:nvPr>
            <p:ph idx="1"/>
          </p:nvPr>
        </p:nvSpPr>
        <p:spPr/>
        <p:txBody>
          <a:bodyPr>
            <a:normAutofit/>
          </a:bodyPr>
          <a:lstStyle/>
          <a:p>
            <a:r>
              <a:rPr lang="en-US" sz="2400" dirty="0">
                <a:hlinkClick r:id="rId2"/>
              </a:rPr>
              <a:t>https://</a:t>
            </a:r>
            <a:r>
              <a:rPr lang="en-US" sz="2400" dirty="0" err="1">
                <a:hlinkClick r:id="rId2"/>
              </a:rPr>
              <a:t>www.youtube.com</a:t>
            </a:r>
            <a:r>
              <a:rPr lang="en-US" sz="2400" dirty="0">
                <a:hlinkClick r:id="rId2"/>
              </a:rPr>
              <a:t>/</a:t>
            </a:r>
            <a:r>
              <a:rPr lang="en-US" sz="2400" dirty="0" err="1">
                <a:hlinkClick r:id="rId2"/>
              </a:rPr>
              <a:t>watch?v</a:t>
            </a:r>
            <a:r>
              <a:rPr lang="en-US" sz="2400" dirty="0">
                <a:hlinkClick r:id="rId2"/>
              </a:rPr>
              <a:t>=fCd6B5HRaZ8</a:t>
            </a:r>
            <a:endParaRPr lang="en-US" sz="2400" dirty="0"/>
          </a:p>
        </p:txBody>
      </p:sp>
    </p:spTree>
    <p:extLst>
      <p:ext uri="{BB962C8B-B14F-4D97-AF65-F5344CB8AC3E}">
        <p14:creationId xmlns:p14="http://schemas.microsoft.com/office/powerpoint/2010/main" val="1795466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uFillTx/>
              </a:rPr>
              <a:t>Outline</a:t>
            </a:r>
          </a:p>
        </p:txBody>
      </p:sp>
      <p:sp>
        <p:nvSpPr>
          <p:cNvPr id="3" name="Content Placeholder 2"/>
          <p:cNvSpPr>
            <a:spLocks noGrp="1"/>
          </p:cNvSpPr>
          <p:nvPr>
            <p:ph idx="1"/>
          </p:nvPr>
        </p:nvSpPr>
        <p:spPr>
          <a:xfrm>
            <a:off x="457200" y="1447800"/>
            <a:ext cx="8229600" cy="4908550"/>
          </a:xfrm>
        </p:spPr>
        <p:txBody>
          <a:bodyPr>
            <a:normAutofit/>
          </a:bodyPr>
          <a:lstStyle/>
          <a:p>
            <a:pPr>
              <a:spcAft>
                <a:spcPts val="600"/>
              </a:spcAft>
            </a:pPr>
            <a:r>
              <a:rPr lang="en-US" dirty="0">
                <a:uFillTx/>
              </a:rPr>
              <a:t>Why do we sequence ?</a:t>
            </a:r>
          </a:p>
          <a:p>
            <a:pPr lvl="1">
              <a:spcAft>
                <a:spcPts val="600"/>
              </a:spcAft>
            </a:pPr>
            <a:r>
              <a:rPr lang="en-US" dirty="0">
                <a:uFillTx/>
              </a:rPr>
              <a:t>Genome Annotation</a:t>
            </a:r>
          </a:p>
          <a:p>
            <a:pPr lvl="1">
              <a:spcAft>
                <a:spcPts val="600"/>
              </a:spcAft>
            </a:pPr>
            <a:r>
              <a:rPr lang="en-US" dirty="0">
                <a:uFillTx/>
              </a:rPr>
              <a:t>Comparative Genomics</a:t>
            </a:r>
          </a:p>
          <a:p>
            <a:pPr lvl="1">
              <a:spcAft>
                <a:spcPts val="600"/>
              </a:spcAft>
            </a:pPr>
            <a:r>
              <a:rPr lang="en-US" dirty="0">
                <a:uFillTx/>
              </a:rPr>
              <a:t>Expression Profiling</a:t>
            </a:r>
          </a:p>
          <a:p>
            <a:pPr lvl="1">
              <a:spcAft>
                <a:spcPts val="600"/>
              </a:spcAft>
            </a:pPr>
            <a:r>
              <a:rPr lang="en-US" dirty="0">
                <a:uFillTx/>
              </a:rPr>
              <a:t>Mapping variation: SNPs, other mutations</a:t>
            </a:r>
          </a:p>
          <a:p>
            <a:pPr>
              <a:spcAft>
                <a:spcPts val="600"/>
              </a:spcAft>
            </a:pPr>
            <a:endParaRPr lang="en-US" dirty="0">
              <a:uFillTx/>
            </a:endParaRPr>
          </a:p>
          <a:p>
            <a:pPr>
              <a:spcAft>
                <a:spcPts val="600"/>
              </a:spcAft>
            </a:pPr>
            <a:r>
              <a:rPr lang="en-US" dirty="0">
                <a:uFillTx/>
              </a:rPr>
              <a:t>Evolution of Sequencing Technology</a:t>
            </a:r>
          </a:p>
          <a:p>
            <a:pPr lvl="1">
              <a:spcAft>
                <a:spcPts val="1800"/>
              </a:spcAft>
            </a:pPr>
            <a:r>
              <a:rPr lang="en-US" dirty="0">
                <a:uFillTx/>
              </a:rPr>
              <a:t>Faster, cheaper, deeper sampling</a:t>
            </a:r>
          </a:p>
        </p:txBody>
      </p:sp>
      <p:sp>
        <p:nvSpPr>
          <p:cNvPr id="4" name="Slide Number Placeholder 3"/>
          <p:cNvSpPr>
            <a:spLocks noGrp="1"/>
          </p:cNvSpPr>
          <p:nvPr>
            <p:ph type="sldNum" sz="quarter" idx="4294967295"/>
          </p:nvPr>
        </p:nvSpPr>
        <p:spPr>
          <a:xfrm>
            <a:off x="7010400" y="6356350"/>
            <a:ext cx="2133600" cy="365125"/>
          </a:xfrm>
        </p:spPr>
        <p:txBody>
          <a:bodyPr/>
          <a:lstStyle/>
          <a:p>
            <a:fld id="{2657A064-0023-3244-BDAF-37E5600EBEC8}" type="slidenum">
              <a:rPr>
                <a:uFillTx/>
              </a:rPr>
              <a:pPr/>
              <a:t>2</a:t>
            </a:fld>
            <a:endParaRPr lang="en-US">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lstStyle/>
          <a:p>
            <a:r>
              <a:rPr lang="en-US">
                <a:uFillTx/>
              </a:rPr>
              <a:t>454/Life Sciences</a:t>
            </a:r>
          </a:p>
        </p:txBody>
      </p:sp>
      <p:sp>
        <p:nvSpPr>
          <p:cNvPr id="4" name="Slide Number Placeholder 3"/>
          <p:cNvSpPr>
            <a:spLocks noGrp="1"/>
          </p:cNvSpPr>
          <p:nvPr>
            <p:ph type="sldNum" sz="quarter" idx="4294967295"/>
          </p:nvPr>
        </p:nvSpPr>
        <p:spPr>
          <a:xfrm>
            <a:off x="7010400" y="6356350"/>
            <a:ext cx="2133600" cy="365125"/>
          </a:xfrm>
        </p:spPr>
        <p:txBody>
          <a:bodyPr/>
          <a:lstStyle/>
          <a:p>
            <a:fld id="{2657A064-0023-3244-BDAF-37E5600EBEC8}" type="slidenum">
              <a:rPr lang="en-US">
                <a:uFillTx/>
              </a:rPr>
              <a:pPr/>
              <a:t>20</a:t>
            </a:fld>
            <a:endParaRPr lang="en-US">
              <a:uFillTx/>
            </a:endParaRPr>
          </a:p>
        </p:txBody>
      </p:sp>
      <p:pic>
        <p:nvPicPr>
          <p:cNvPr id="8" name="Picture 7"/>
          <p:cNvPicPr>
            <a:picLocks noChangeAspect="1"/>
          </p:cNvPicPr>
          <p:nvPr/>
        </p:nvPicPr>
        <p:blipFill>
          <a:blip r:embed="rId2"/>
          <a:stretch>
            <a:fillRect/>
          </a:stretch>
        </p:blipFill>
        <p:spPr>
          <a:xfrm>
            <a:off x="533400" y="960731"/>
            <a:ext cx="3733800" cy="5821069"/>
          </a:xfrm>
          <a:prstGeom prst="rect">
            <a:avLst/>
          </a:prstGeom>
          <a:ln>
            <a:solidFill>
              <a:srgbClr val="000000"/>
            </a:solidFill>
          </a:ln>
        </p:spPr>
      </p:pic>
      <p:pic>
        <p:nvPicPr>
          <p:cNvPr id="9" name="Picture 8"/>
          <p:cNvPicPr>
            <a:picLocks noChangeAspect="1"/>
          </p:cNvPicPr>
          <p:nvPr/>
        </p:nvPicPr>
        <p:blipFill>
          <a:blip r:embed="rId3"/>
          <a:stretch>
            <a:fillRect/>
          </a:stretch>
        </p:blipFill>
        <p:spPr>
          <a:xfrm>
            <a:off x="4644794" y="4572000"/>
            <a:ext cx="4270606" cy="1676400"/>
          </a:xfrm>
          <a:prstGeom prst="rect">
            <a:avLst/>
          </a:prstGeom>
        </p:spPr>
      </p:pic>
      <p:sp>
        <p:nvSpPr>
          <p:cNvPr id="10" name="TextBox 9"/>
          <p:cNvSpPr txBox="1">
            <a:spLocks/>
          </p:cNvSpPr>
          <p:nvPr/>
        </p:nvSpPr>
        <p:spPr>
          <a:xfrm>
            <a:off x="6081125" y="4202668"/>
            <a:ext cx="1106869" cy="369332"/>
          </a:xfrm>
          <a:prstGeom prst="rect">
            <a:avLst/>
          </a:prstGeom>
          <a:noFill/>
        </p:spPr>
        <p:txBody>
          <a:bodyPr wrap="none" rtlCol="0">
            <a:spAutoFit/>
          </a:bodyPr>
          <a:lstStyle/>
          <a:p>
            <a:r>
              <a:rPr lang="en-US">
                <a:uFillTx/>
              </a:rPr>
              <a:t>Flowgram</a:t>
            </a:r>
          </a:p>
        </p:txBody>
      </p:sp>
      <p:sp>
        <p:nvSpPr>
          <p:cNvPr id="11" name="Rectangle 10"/>
          <p:cNvSpPr>
            <a:spLocks/>
          </p:cNvSpPr>
          <p:nvPr/>
        </p:nvSpPr>
        <p:spPr bwMode="auto">
          <a:xfrm>
            <a:off x="0" y="838200"/>
            <a:ext cx="9144000" cy="45719"/>
          </a:xfrm>
          <a:prstGeom prst="rect">
            <a:avLst/>
          </a:prstGeom>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12" name="TextBox 11"/>
          <p:cNvSpPr txBox="1">
            <a:spLocks/>
          </p:cNvSpPr>
          <p:nvPr/>
        </p:nvSpPr>
        <p:spPr>
          <a:xfrm rot="16200000">
            <a:off x="-1867576" y="4683999"/>
            <a:ext cx="4036974" cy="307777"/>
          </a:xfrm>
          <a:prstGeom prst="rect">
            <a:avLst/>
          </a:prstGeom>
          <a:noFill/>
        </p:spPr>
        <p:txBody>
          <a:bodyPr wrap="none" rtlCol="0">
            <a:spAutoFit/>
          </a:bodyPr>
          <a:lstStyle/>
          <a:p>
            <a:r>
              <a:rPr lang="en-US" sz="1400">
                <a:uFillTx/>
                <a:latin typeface="Optima"/>
                <a:cs typeface="Optima"/>
              </a:rPr>
              <a:t>Figure from M. Metzker, </a:t>
            </a:r>
            <a:r>
              <a:rPr lang="en-US" sz="1400" i="1">
                <a:uFillTx/>
                <a:latin typeface="Optima"/>
                <a:cs typeface="Optima"/>
              </a:rPr>
              <a:t>Nat Rev Genet</a:t>
            </a:r>
            <a:r>
              <a:rPr lang="en-US" sz="1400">
                <a:uFillTx/>
                <a:latin typeface="Optima"/>
                <a:cs typeface="Optima"/>
              </a:rPr>
              <a:t>, Jan. 2010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79"/>
            <a:ext cx="7772400" cy="840479"/>
          </a:xfrm>
        </p:spPr>
        <p:txBody>
          <a:bodyPr/>
          <a:lstStyle/>
          <a:p>
            <a:r>
              <a:rPr lang="en-US">
                <a:uFillTx/>
              </a:rPr>
              <a:t>SOLiD</a:t>
            </a:r>
          </a:p>
        </p:txBody>
      </p:sp>
      <p:sp>
        <p:nvSpPr>
          <p:cNvPr id="4" name="Slide Number Placeholder 3"/>
          <p:cNvSpPr>
            <a:spLocks noGrp="1"/>
          </p:cNvSpPr>
          <p:nvPr>
            <p:ph type="sldNum" sz="quarter" idx="4294967295"/>
          </p:nvPr>
        </p:nvSpPr>
        <p:spPr>
          <a:xfrm>
            <a:off x="8763000" y="6508750"/>
            <a:ext cx="381000" cy="365125"/>
          </a:xfrm>
        </p:spPr>
        <p:txBody>
          <a:bodyPr/>
          <a:lstStyle/>
          <a:p>
            <a:fld id="{2657A064-0023-3244-BDAF-37E5600EBEC8}" type="slidenum">
              <a:rPr lang="en-US">
                <a:uFillTx/>
              </a:rPr>
              <a:pPr/>
              <a:t>21</a:t>
            </a:fld>
            <a:endParaRPr lang="en-US">
              <a:uFillTx/>
            </a:endParaRPr>
          </a:p>
        </p:txBody>
      </p:sp>
      <p:sp>
        <p:nvSpPr>
          <p:cNvPr id="6" name="TextBox 5"/>
          <p:cNvSpPr txBox="1">
            <a:spLocks/>
          </p:cNvSpPr>
          <p:nvPr/>
        </p:nvSpPr>
        <p:spPr>
          <a:xfrm rot="16200000">
            <a:off x="-1867576" y="4683999"/>
            <a:ext cx="4036974" cy="307777"/>
          </a:xfrm>
          <a:prstGeom prst="rect">
            <a:avLst/>
          </a:prstGeom>
          <a:noFill/>
        </p:spPr>
        <p:txBody>
          <a:bodyPr wrap="none" rtlCol="0">
            <a:spAutoFit/>
          </a:bodyPr>
          <a:lstStyle/>
          <a:p>
            <a:r>
              <a:rPr lang="en-US" sz="1400">
                <a:uFillTx/>
                <a:latin typeface="Optima"/>
                <a:cs typeface="Optima"/>
              </a:rPr>
              <a:t>Figure from M. Metzker, </a:t>
            </a:r>
            <a:r>
              <a:rPr lang="en-US" sz="1400" i="1">
                <a:uFillTx/>
                <a:latin typeface="Optima"/>
                <a:cs typeface="Optima"/>
              </a:rPr>
              <a:t>Nat Rev Genet</a:t>
            </a:r>
            <a:r>
              <a:rPr lang="en-US" sz="1400">
                <a:uFillTx/>
                <a:latin typeface="Optima"/>
                <a:cs typeface="Optima"/>
              </a:rPr>
              <a:t>, Jan. 2010</a:t>
            </a:r>
          </a:p>
        </p:txBody>
      </p:sp>
      <p:pic>
        <p:nvPicPr>
          <p:cNvPr id="8" name="Picture 7"/>
          <p:cNvPicPr>
            <a:picLocks noChangeAspect="1"/>
          </p:cNvPicPr>
          <p:nvPr/>
        </p:nvPicPr>
        <p:blipFill>
          <a:blip r:embed="rId2"/>
          <a:stretch>
            <a:fillRect/>
          </a:stretch>
        </p:blipFill>
        <p:spPr>
          <a:xfrm>
            <a:off x="285931" y="1010155"/>
            <a:ext cx="3905069" cy="5751955"/>
          </a:xfrm>
          <a:prstGeom prst="rect">
            <a:avLst/>
          </a:prstGeom>
          <a:ln>
            <a:solidFill>
              <a:srgbClr val="000000"/>
            </a:solidFill>
          </a:ln>
        </p:spPr>
      </p:pic>
      <p:pic>
        <p:nvPicPr>
          <p:cNvPr id="10" name="Picture 9"/>
          <p:cNvPicPr>
            <a:picLocks noChangeAspect="1"/>
          </p:cNvPicPr>
          <p:nvPr/>
        </p:nvPicPr>
        <p:blipFill>
          <a:blip r:embed="rId3"/>
          <a:stretch>
            <a:fillRect/>
          </a:stretch>
        </p:blipFill>
        <p:spPr>
          <a:xfrm>
            <a:off x="4343399" y="3126388"/>
            <a:ext cx="4572000" cy="1369412"/>
          </a:xfrm>
          <a:prstGeom prst="rect">
            <a:avLst/>
          </a:prstGeom>
          <a:ln>
            <a:noFill/>
          </a:ln>
        </p:spPr>
      </p:pic>
      <p:pic>
        <p:nvPicPr>
          <p:cNvPr id="11" name="Picture 10"/>
          <p:cNvPicPr>
            <a:picLocks noChangeAspect="1"/>
          </p:cNvPicPr>
          <p:nvPr/>
        </p:nvPicPr>
        <p:blipFill>
          <a:blip r:embed="rId4"/>
          <a:stretch>
            <a:fillRect/>
          </a:stretch>
        </p:blipFill>
        <p:spPr>
          <a:xfrm>
            <a:off x="5257799" y="4654062"/>
            <a:ext cx="2667000" cy="2051538"/>
          </a:xfrm>
          <a:prstGeom prst="rect">
            <a:avLst/>
          </a:prstGeom>
        </p:spPr>
      </p:pic>
      <p:pic>
        <p:nvPicPr>
          <p:cNvPr id="12" name="Picture 11"/>
          <p:cNvPicPr>
            <a:picLocks noChangeAspect="1"/>
          </p:cNvPicPr>
          <p:nvPr/>
        </p:nvPicPr>
        <p:blipFill>
          <a:blip r:embed="rId5"/>
          <a:stretch>
            <a:fillRect/>
          </a:stretch>
        </p:blipFill>
        <p:spPr>
          <a:xfrm>
            <a:off x="5849433" y="1219200"/>
            <a:ext cx="1862666" cy="1752600"/>
          </a:xfrm>
          <a:prstGeom prst="rect">
            <a:avLst/>
          </a:prstGeom>
        </p:spPr>
      </p:pic>
      <p:sp>
        <p:nvSpPr>
          <p:cNvPr id="9" name="Rectangle 8"/>
          <p:cNvSpPr>
            <a:spLocks/>
          </p:cNvSpPr>
          <p:nvPr/>
        </p:nvSpPr>
        <p:spPr bwMode="auto">
          <a:xfrm>
            <a:off x="0" y="838200"/>
            <a:ext cx="9144000" cy="45719"/>
          </a:xfrm>
          <a:prstGeom prst="rect">
            <a:avLst/>
          </a:prstGeom>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PacBio</a:t>
            </a:r>
          </a:p>
        </p:txBody>
      </p:sp>
      <p:sp>
        <p:nvSpPr>
          <p:cNvPr id="4" name="Slide Number Placeholder 3"/>
          <p:cNvSpPr>
            <a:spLocks noGrp="1"/>
          </p:cNvSpPr>
          <p:nvPr>
            <p:ph type="sldNum" sz="quarter" idx="4294967295"/>
          </p:nvPr>
        </p:nvSpPr>
        <p:spPr>
          <a:xfrm>
            <a:off x="8686800" y="6492875"/>
            <a:ext cx="457200" cy="365125"/>
          </a:xfrm>
        </p:spPr>
        <p:txBody>
          <a:bodyPr/>
          <a:lstStyle/>
          <a:p>
            <a:fld id="{2657A064-0023-3244-BDAF-37E5600EBEC8}" type="slidenum">
              <a:rPr lang="en-US">
                <a:uFillTx/>
              </a:rPr>
              <a:pPr/>
              <a:t>22</a:t>
            </a:fld>
            <a:endParaRPr lang="en-US">
              <a:uFillTx/>
            </a:endParaRPr>
          </a:p>
        </p:txBody>
      </p:sp>
      <p:sp>
        <p:nvSpPr>
          <p:cNvPr id="6" name="TextBox 5"/>
          <p:cNvSpPr txBox="1">
            <a:spLocks/>
          </p:cNvSpPr>
          <p:nvPr/>
        </p:nvSpPr>
        <p:spPr>
          <a:xfrm rot="16200000">
            <a:off x="-1882911" y="4667311"/>
            <a:ext cx="4073600" cy="307777"/>
          </a:xfrm>
          <a:prstGeom prst="rect">
            <a:avLst/>
          </a:prstGeom>
          <a:noFill/>
        </p:spPr>
        <p:txBody>
          <a:bodyPr wrap="none" rtlCol="0">
            <a:spAutoFit/>
          </a:bodyPr>
          <a:lstStyle/>
          <a:p>
            <a:r>
              <a:rPr lang="en-US" sz="1400">
                <a:uFillTx/>
                <a:latin typeface="Optima"/>
                <a:cs typeface="Optima"/>
              </a:rPr>
              <a:t>Figure from M. Metzker, </a:t>
            </a:r>
            <a:r>
              <a:rPr lang="en-US" sz="1400" i="1">
                <a:uFillTx/>
                <a:latin typeface="Optima"/>
                <a:cs typeface="Optima"/>
              </a:rPr>
              <a:t>Nat Rev Genet</a:t>
            </a:r>
            <a:r>
              <a:rPr lang="en-US" sz="1400">
                <a:uFillTx/>
                <a:latin typeface="Optima"/>
                <a:cs typeface="Optima"/>
              </a:rPr>
              <a:t>, Jan. 2010</a:t>
            </a:r>
          </a:p>
        </p:txBody>
      </p:sp>
      <p:pic>
        <p:nvPicPr>
          <p:cNvPr id="8" name="Picture 15" descr="nrg2626-f4"/>
          <p:cNvPicPr>
            <a:picLocks noChangeAspect="1" noChangeArrowheads="1"/>
          </p:cNvPicPr>
          <p:nvPr/>
        </p:nvPicPr>
        <p:blipFill>
          <a:blip r:embed="rId2"/>
          <a:srcRect/>
          <a:stretch>
            <a:fillRect/>
          </a:stretch>
        </p:blipFill>
        <p:spPr bwMode="auto">
          <a:xfrm>
            <a:off x="457200" y="1506855"/>
            <a:ext cx="8382000" cy="4589145"/>
          </a:xfrm>
          <a:prstGeom prst="rect">
            <a:avLst/>
          </a:prstGeom>
          <a:noFill/>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 Bio video</a:t>
            </a:r>
          </a:p>
        </p:txBody>
      </p:sp>
      <p:sp>
        <p:nvSpPr>
          <p:cNvPr id="3" name="Content Placeholder 2"/>
          <p:cNvSpPr>
            <a:spLocks noGrp="1"/>
          </p:cNvSpPr>
          <p:nvPr>
            <p:ph idx="1"/>
          </p:nvPr>
        </p:nvSpPr>
        <p:spPr/>
        <p:txBody>
          <a:bodyPr>
            <a:normAutofit/>
          </a:bodyPr>
          <a:lstStyle/>
          <a:p>
            <a:r>
              <a:rPr lang="en-US" sz="2400" dirty="0">
                <a:hlinkClick r:id="rId2"/>
              </a:rPr>
              <a:t>https://</a:t>
            </a:r>
            <a:r>
              <a:rPr lang="en-US" sz="2400" dirty="0" err="1">
                <a:hlinkClick r:id="rId2"/>
              </a:rPr>
              <a:t>www.youtube.com</a:t>
            </a:r>
            <a:r>
              <a:rPr lang="en-US" sz="2400" dirty="0">
                <a:hlinkClick r:id="rId2"/>
              </a:rPr>
              <a:t>/</a:t>
            </a:r>
            <a:r>
              <a:rPr lang="en-US" sz="2400" dirty="0" err="1">
                <a:hlinkClick r:id="rId2"/>
              </a:rPr>
              <a:t>watch?v</a:t>
            </a:r>
            <a:r>
              <a:rPr lang="en-US" sz="2400" dirty="0">
                <a:hlinkClick r:id="rId2"/>
              </a:rPr>
              <a:t>=v8p4ph2MAvI</a:t>
            </a:r>
            <a:endParaRPr lang="en-US" sz="2400" dirty="0"/>
          </a:p>
        </p:txBody>
      </p:sp>
    </p:spTree>
    <p:extLst>
      <p:ext uri="{BB962C8B-B14F-4D97-AF65-F5344CB8AC3E}">
        <p14:creationId xmlns:p14="http://schemas.microsoft.com/office/powerpoint/2010/main" val="598264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uFillTx/>
              </a:rPr>
              <a:t>MinION</a:t>
            </a:r>
            <a:endParaRPr lang="en-US" dirty="0">
              <a:uFillTx/>
            </a:endParaRPr>
          </a:p>
        </p:txBody>
      </p:sp>
      <p:pic>
        <p:nvPicPr>
          <p:cNvPr id="3" name="Picture 2"/>
          <p:cNvPicPr>
            <a:picLocks noChangeAspect="1"/>
          </p:cNvPicPr>
          <p:nvPr/>
        </p:nvPicPr>
        <p:blipFill>
          <a:blip r:embed="rId2"/>
          <a:stretch>
            <a:fillRect/>
          </a:stretch>
        </p:blipFill>
        <p:spPr>
          <a:xfrm>
            <a:off x="508000" y="1689100"/>
            <a:ext cx="8128000" cy="4483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Nanopore</a:t>
            </a:r>
            <a:r>
              <a:rPr lang="en-US" dirty="0"/>
              <a:t> sequencing</a:t>
            </a:r>
          </a:p>
        </p:txBody>
      </p:sp>
      <p:sp>
        <p:nvSpPr>
          <p:cNvPr id="4" name="Content Placeholder 3"/>
          <p:cNvSpPr>
            <a:spLocks noGrp="1"/>
          </p:cNvSpPr>
          <p:nvPr>
            <p:ph idx="1"/>
          </p:nvPr>
        </p:nvSpPr>
        <p:spPr/>
        <p:txBody>
          <a:bodyPr>
            <a:normAutofit/>
          </a:bodyPr>
          <a:lstStyle/>
          <a:p>
            <a:r>
              <a:rPr lang="en-US" sz="2400" dirty="0">
                <a:hlinkClick r:id="rId2"/>
              </a:rPr>
              <a:t>https://www.youtube.com/watch?v=sv9fFeSd3kE</a:t>
            </a:r>
            <a:endParaRPr lang="en-US" sz="2400" dirty="0"/>
          </a:p>
        </p:txBody>
      </p:sp>
    </p:spTree>
    <p:extLst>
      <p:ext uri="{BB962C8B-B14F-4D97-AF65-F5344CB8AC3E}">
        <p14:creationId xmlns:p14="http://schemas.microsoft.com/office/powerpoint/2010/main" val="506142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892EF-9208-46C4-A8F4-FCB155F51A86}"/>
              </a:ext>
            </a:extLst>
          </p:cNvPr>
          <p:cNvSpPr>
            <a:spLocks noGrp="1"/>
          </p:cNvSpPr>
          <p:nvPr>
            <p:ph type="title"/>
          </p:nvPr>
        </p:nvSpPr>
        <p:spPr/>
        <p:txBody>
          <a:bodyPr/>
          <a:lstStyle/>
          <a:p>
            <a:endParaRPr lang="en-US"/>
          </a:p>
        </p:txBody>
      </p:sp>
      <p:pic>
        <p:nvPicPr>
          <p:cNvPr id="5" name="Content Placeholder 4" descr="Graphical user interface, text, application, email&#10;&#10;Description automatically generated">
            <a:hlinkClick r:id="rId2" action="ppaction://hlinkfile"/>
            <a:extLst>
              <a:ext uri="{FF2B5EF4-FFF2-40B4-BE49-F238E27FC236}">
                <a16:creationId xmlns:a16="http://schemas.microsoft.com/office/drawing/2014/main" id="{48678D3E-0233-49AD-AFEB-52E383BE62A7}"/>
              </a:ext>
            </a:extLst>
          </p:cNvPr>
          <p:cNvPicPr>
            <a:picLocks noGrp="1" noChangeAspect="1"/>
          </p:cNvPicPr>
          <p:nvPr>
            <p:ph idx="1"/>
          </p:nvPr>
        </p:nvPicPr>
        <p:blipFill>
          <a:blip r:embed="rId3"/>
          <a:stretch>
            <a:fillRect/>
          </a:stretch>
        </p:blipFill>
        <p:spPr>
          <a:xfrm>
            <a:off x="1288256" y="1881981"/>
            <a:ext cx="6567488" cy="3962400"/>
          </a:xfrm>
        </p:spPr>
      </p:pic>
    </p:spTree>
    <p:extLst>
      <p:ext uri="{BB962C8B-B14F-4D97-AF65-F5344CB8AC3E}">
        <p14:creationId xmlns:p14="http://schemas.microsoft.com/office/powerpoint/2010/main" val="3386141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C06F-3535-4B55-9E50-73282CD945B1}"/>
              </a:ext>
            </a:extLst>
          </p:cNvPr>
          <p:cNvSpPr>
            <a:spLocks noGrp="1"/>
          </p:cNvSpPr>
          <p:nvPr>
            <p:ph type="title"/>
          </p:nvPr>
        </p:nvSpPr>
        <p:spPr/>
        <p:txBody>
          <a:bodyPr/>
          <a:lstStyle/>
          <a:p>
            <a:r>
              <a:rPr lang="en-US" dirty="0"/>
              <a:t>Links to HPC tutorials</a:t>
            </a:r>
          </a:p>
        </p:txBody>
      </p:sp>
      <p:sp>
        <p:nvSpPr>
          <p:cNvPr id="3" name="Content Placeholder 2">
            <a:extLst>
              <a:ext uri="{FF2B5EF4-FFF2-40B4-BE49-F238E27FC236}">
                <a16:creationId xmlns:a16="http://schemas.microsoft.com/office/drawing/2014/main" id="{C949E38A-9C1E-490A-B732-4AAC2DBFAF69}"/>
              </a:ext>
            </a:extLst>
          </p:cNvPr>
          <p:cNvSpPr>
            <a:spLocks noGrp="1"/>
          </p:cNvSpPr>
          <p:nvPr>
            <p:ph idx="1"/>
          </p:nvPr>
        </p:nvSpPr>
        <p:spPr/>
        <p:txBody>
          <a:bodyPr>
            <a:normAutofit/>
          </a:bodyPr>
          <a:lstStyle/>
          <a:p>
            <a:r>
              <a:rPr lang="en-US" dirty="0"/>
              <a:t>Data files</a:t>
            </a:r>
          </a:p>
          <a:p>
            <a:pPr lvl="1"/>
            <a:r>
              <a:rPr lang="en-US" sz="2000" dirty="0">
                <a:hlinkClick r:id="rId2"/>
              </a:rPr>
              <a:t>https://learn.gencore.bio.nyu.edu/ngs-file-formats/</a:t>
            </a:r>
            <a:endParaRPr lang="en-US" sz="2000" dirty="0"/>
          </a:p>
          <a:p>
            <a:r>
              <a:rPr lang="en-US" dirty="0"/>
              <a:t>HPC on </a:t>
            </a:r>
            <a:r>
              <a:rPr lang="en-US" dirty="0" err="1"/>
              <a:t>greene</a:t>
            </a:r>
            <a:endParaRPr lang="en-US" dirty="0"/>
          </a:p>
          <a:p>
            <a:pPr lvl="1"/>
            <a:r>
              <a:rPr lang="en-US" sz="2000" dirty="0">
                <a:hlinkClick r:id="rId3"/>
              </a:rPr>
              <a:t>https://sites.google.com/a/nyu.edu/nyu-hpc/systems/greene-cluster</a:t>
            </a:r>
            <a:endParaRPr lang="en-US" sz="2000" dirty="0"/>
          </a:p>
          <a:p>
            <a:r>
              <a:rPr lang="en-US" dirty="0"/>
              <a:t>Writing SLURM jobs</a:t>
            </a:r>
          </a:p>
          <a:p>
            <a:pPr lvl="1"/>
            <a:r>
              <a:rPr lang="en-US" sz="2000" dirty="0">
                <a:hlinkClick r:id="rId4"/>
              </a:rPr>
              <a:t>https://sites.google.com/a/nyu.edu/nyu-hpc/documentation/prince</a:t>
            </a:r>
            <a:endParaRPr lang="en-US" sz="2000" dirty="0"/>
          </a:p>
          <a:p>
            <a:endParaRPr lang="en-US" dirty="0"/>
          </a:p>
        </p:txBody>
      </p:sp>
    </p:spTree>
    <p:extLst>
      <p:ext uri="{BB962C8B-B14F-4D97-AF65-F5344CB8AC3E}">
        <p14:creationId xmlns:p14="http://schemas.microsoft.com/office/powerpoint/2010/main" val="1297772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0934-5663-4D0E-A85E-6A3BE811CCC8}"/>
              </a:ext>
            </a:extLst>
          </p:cNvPr>
          <p:cNvSpPr>
            <a:spLocks noGrp="1"/>
          </p:cNvSpPr>
          <p:nvPr>
            <p:ph type="title"/>
          </p:nvPr>
        </p:nvSpPr>
        <p:spPr/>
        <p:txBody>
          <a:bodyPr/>
          <a:lstStyle/>
          <a:p>
            <a:r>
              <a:rPr lang="en-US" dirty="0"/>
              <a:t>Linux and HPC Exercise</a:t>
            </a:r>
          </a:p>
        </p:txBody>
      </p:sp>
      <p:sp>
        <p:nvSpPr>
          <p:cNvPr id="3" name="Content Placeholder 2">
            <a:extLst>
              <a:ext uri="{FF2B5EF4-FFF2-40B4-BE49-F238E27FC236}">
                <a16:creationId xmlns:a16="http://schemas.microsoft.com/office/drawing/2014/main" id="{9B6A43B8-AE28-406F-84A8-A28948EBF23A}"/>
              </a:ext>
            </a:extLst>
          </p:cNvPr>
          <p:cNvSpPr>
            <a:spLocks noGrp="1"/>
          </p:cNvSpPr>
          <p:nvPr>
            <p:ph idx="1"/>
          </p:nvPr>
        </p:nvSpPr>
        <p:spPr>
          <a:xfrm>
            <a:off x="457200" y="1620981"/>
            <a:ext cx="8229600" cy="5153892"/>
          </a:xfrm>
        </p:spPr>
        <p:txBody>
          <a:bodyPr>
            <a:normAutofit fontScale="70000" lnSpcReduction="20000"/>
          </a:bodyPr>
          <a:lstStyle/>
          <a:p>
            <a:pPr marL="514350" indent="-514350">
              <a:buFont typeface="+mj-lt"/>
              <a:buAutoNum type="arabicPeriod"/>
            </a:pPr>
            <a:r>
              <a:rPr lang="en-US" dirty="0"/>
              <a:t>Log into </a:t>
            </a:r>
            <a:r>
              <a:rPr lang="en-US" dirty="0" err="1"/>
              <a:t>greene</a:t>
            </a:r>
            <a:r>
              <a:rPr lang="en-US" dirty="0"/>
              <a:t> using </a:t>
            </a:r>
            <a:r>
              <a:rPr lang="en-US" dirty="0" err="1"/>
              <a:t>jupyterhub</a:t>
            </a:r>
            <a:r>
              <a:rPr lang="en-US" dirty="0"/>
              <a:t> on open-on-demand</a:t>
            </a:r>
          </a:p>
          <a:p>
            <a:pPr marL="457200" lvl="1" indent="0">
              <a:buNone/>
            </a:pPr>
            <a:r>
              <a:rPr lang="en-US" dirty="0">
                <a:hlinkClick r:id="rId2"/>
              </a:rPr>
              <a:t>https://ood-1.hpc.nyu.edu/</a:t>
            </a:r>
            <a:endParaRPr lang="en-US" dirty="0"/>
          </a:p>
          <a:p>
            <a:pPr marL="514350" indent="-514350">
              <a:buFont typeface="+mj-lt"/>
              <a:buAutoNum type="arabicPeriod"/>
            </a:pPr>
            <a:r>
              <a:rPr lang="en-US" dirty="0"/>
              <a:t>Go to your scratch directory</a:t>
            </a:r>
          </a:p>
          <a:p>
            <a:pPr marL="457200" lvl="1" indent="0">
              <a:buNone/>
            </a:pPr>
            <a:r>
              <a:rPr lang="en-US" dirty="0">
                <a:solidFill>
                  <a:srgbClr val="0070C0"/>
                </a:solidFill>
              </a:rPr>
              <a:t>  /scratch/&lt;your </a:t>
            </a:r>
            <a:r>
              <a:rPr lang="en-US" dirty="0" err="1">
                <a:solidFill>
                  <a:srgbClr val="0070C0"/>
                </a:solidFill>
              </a:rPr>
              <a:t>netid</a:t>
            </a:r>
            <a:r>
              <a:rPr lang="en-US" dirty="0">
                <a:solidFill>
                  <a:srgbClr val="0070C0"/>
                </a:solidFill>
              </a:rPr>
              <a:t>&gt;</a:t>
            </a:r>
          </a:p>
          <a:p>
            <a:pPr marL="514350" indent="-514350">
              <a:buFont typeface="+mj-lt"/>
              <a:buAutoNum type="arabicPeriod"/>
            </a:pPr>
            <a:r>
              <a:rPr lang="en-US" dirty="0"/>
              <a:t>Create a directory called </a:t>
            </a:r>
            <a:r>
              <a:rPr lang="en-US" dirty="0">
                <a:solidFill>
                  <a:srgbClr val="0070C0"/>
                </a:solidFill>
              </a:rPr>
              <a:t>agweek2</a:t>
            </a:r>
          </a:p>
          <a:p>
            <a:pPr marL="514350" indent="-514350">
              <a:buFont typeface="+mj-lt"/>
              <a:buAutoNum type="arabicPeriod"/>
            </a:pPr>
            <a:r>
              <a:rPr lang="en-US" dirty="0"/>
              <a:t>Copy the following file to your new </a:t>
            </a:r>
            <a:r>
              <a:rPr lang="en-US" dirty="0" err="1"/>
              <a:t>direcvtory</a:t>
            </a:r>
            <a:r>
              <a:rPr lang="en-US" dirty="0"/>
              <a:t>.</a:t>
            </a:r>
          </a:p>
          <a:p>
            <a:pPr marL="457200" lvl="1" indent="0">
              <a:buNone/>
            </a:pPr>
            <a:r>
              <a:rPr lang="en-US" dirty="0">
                <a:solidFill>
                  <a:srgbClr val="0070C0"/>
                </a:solidFill>
              </a:rPr>
              <a:t>/scratch/work/courses/AppliedGenomics2021Sec3/week02/KCL_1.fastq</a:t>
            </a:r>
          </a:p>
          <a:p>
            <a:pPr marL="514350" indent="-514350">
              <a:buFont typeface="+mj-lt"/>
              <a:buAutoNum type="arabicPeriod"/>
            </a:pPr>
            <a:r>
              <a:rPr lang="en-US" dirty="0"/>
              <a:t>Check to see the name of the name of the </a:t>
            </a:r>
            <a:r>
              <a:rPr lang="en-US" dirty="0" err="1">
                <a:solidFill>
                  <a:srgbClr val="0070C0"/>
                </a:solidFill>
              </a:rPr>
              <a:t>fastqc</a:t>
            </a:r>
            <a:r>
              <a:rPr lang="en-US" dirty="0"/>
              <a:t> module</a:t>
            </a:r>
          </a:p>
          <a:p>
            <a:pPr marL="514350" indent="-514350">
              <a:buFont typeface="+mj-lt"/>
              <a:buAutoNum type="arabicPeriod"/>
            </a:pPr>
            <a:r>
              <a:rPr lang="en-US" dirty="0"/>
              <a:t>Load the </a:t>
            </a:r>
            <a:r>
              <a:rPr lang="en-US" dirty="0" err="1"/>
              <a:t>fastqc</a:t>
            </a:r>
            <a:r>
              <a:rPr lang="en-US" dirty="0"/>
              <a:t> module</a:t>
            </a:r>
          </a:p>
          <a:p>
            <a:pPr marL="514350" indent="-514350">
              <a:buFont typeface="+mj-lt"/>
              <a:buAutoNum type="arabicPeriod"/>
            </a:pPr>
            <a:r>
              <a:rPr lang="en-US" dirty="0"/>
              <a:t>Run </a:t>
            </a:r>
            <a:r>
              <a:rPr lang="en-US" dirty="0" err="1"/>
              <a:t>fastqc</a:t>
            </a:r>
            <a:r>
              <a:rPr lang="en-US" dirty="0"/>
              <a:t> on KCL_1.fastq</a:t>
            </a:r>
          </a:p>
          <a:p>
            <a:pPr marL="514350" indent="-514350">
              <a:buFont typeface="+mj-lt"/>
              <a:buAutoNum type="arabicPeriod"/>
            </a:pPr>
            <a:r>
              <a:rPr lang="en-US" dirty="0"/>
              <a:t>Export the notebook as an HTML file.</a:t>
            </a:r>
          </a:p>
          <a:p>
            <a:pPr marL="514350" indent="-514350">
              <a:buFont typeface="+mj-lt"/>
              <a:buAutoNum type="arabicPeriod"/>
            </a:pPr>
            <a:r>
              <a:rPr lang="en-US" dirty="0"/>
              <a:t>Transfer the output files of </a:t>
            </a:r>
            <a:r>
              <a:rPr lang="en-US" dirty="0" err="1"/>
              <a:t>fastqc</a:t>
            </a:r>
            <a:r>
              <a:rPr lang="en-US" dirty="0"/>
              <a:t> and the html file from your notebook to the desktop on your computer.</a:t>
            </a:r>
          </a:p>
          <a:p>
            <a:pPr marL="514350" indent="-514350">
              <a:buFont typeface="+mj-lt"/>
              <a:buAutoNum type="arabicPeriod"/>
            </a:pPr>
            <a:r>
              <a:rPr lang="en-US" dirty="0"/>
              <a:t>Open the HTML files.</a:t>
            </a:r>
          </a:p>
        </p:txBody>
      </p:sp>
    </p:spTree>
    <p:extLst>
      <p:ext uri="{BB962C8B-B14F-4D97-AF65-F5344CB8AC3E}">
        <p14:creationId xmlns:p14="http://schemas.microsoft.com/office/powerpoint/2010/main" val="4172556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rtlCol="0">
            <a:normAutofit fontScale="90000"/>
          </a:bodyPr>
          <a:lstStyle/>
          <a:p>
            <a:pPr eaLnBrk="1" fontAlgn="auto" hangingPunct="1">
              <a:spcAft>
                <a:spcPts val="0"/>
              </a:spcAft>
              <a:defRPr>
                <a:uFillTx/>
              </a:defRPr>
            </a:pPr>
            <a:r>
              <a:rPr lang="en-US" dirty="0">
                <a:uFillTx/>
                <a:ea typeface="+mj-ea"/>
                <a:cs typeface="+mj-cs"/>
              </a:rPr>
              <a:t>Number of Species being sequenced</a:t>
            </a:r>
          </a:p>
        </p:txBody>
      </p:sp>
      <p:sp>
        <p:nvSpPr>
          <p:cNvPr id="7" name="Slide Number Placeholder 6"/>
          <p:cNvSpPr>
            <a:spLocks noGrp="1"/>
          </p:cNvSpPr>
          <p:nvPr>
            <p:ph type="sldNum" sz="quarter" idx="4294967295"/>
          </p:nvPr>
        </p:nvSpPr>
        <p:spPr>
          <a:xfrm>
            <a:off x="7010400" y="6356350"/>
            <a:ext cx="2133600" cy="365125"/>
          </a:xfrm>
        </p:spPr>
        <p:txBody>
          <a:bodyPr/>
          <a:lstStyle/>
          <a:p>
            <a:fld id="{2657A064-0023-3244-BDAF-37E5600EBEC8}" type="slidenum">
              <a:rPr lang="en-US">
                <a:uFillTx/>
              </a:rPr>
              <a:pPr/>
              <a:t>3</a:t>
            </a:fld>
            <a:endParaRPr lang="en-US" dirty="0">
              <a:uFillTx/>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800"/>
            <a:ext cx="7435970" cy="4930589"/>
          </a:xfrm>
          <a:prstGeom prst="rect">
            <a:avLst/>
          </a:prstGeom>
        </p:spPr>
      </p:pic>
      <p:sp>
        <p:nvSpPr>
          <p:cNvPr id="5" name="TextBox 4"/>
          <p:cNvSpPr txBox="1"/>
          <p:nvPr/>
        </p:nvSpPr>
        <p:spPr>
          <a:xfrm>
            <a:off x="1844963" y="6352143"/>
            <a:ext cx="4660443" cy="369332"/>
          </a:xfrm>
          <a:prstGeom prst="rect">
            <a:avLst/>
          </a:prstGeom>
        </p:spPr>
        <p:txBody>
          <a:bodyPr wrap="none" rtlCol="0">
            <a:spAutoFit/>
          </a:bodyPr>
          <a:lstStyle/>
          <a:p>
            <a:r>
              <a:rPr lang="en-US" dirty="0"/>
              <a:t>https://</a:t>
            </a:r>
            <a:r>
              <a:rPr lang="en-US" dirty="0" err="1"/>
              <a:t>www.ncbi.nlm.nih.gov</a:t>
            </a:r>
            <a:r>
              <a:rPr lang="en-US" dirty="0"/>
              <a:t>/</a:t>
            </a:r>
            <a:r>
              <a:rPr lang="en-US" dirty="0" err="1"/>
              <a:t>refseq</a:t>
            </a:r>
            <a:r>
              <a:rPr lang="en-US" dirty="0"/>
              <a:t>/statistics/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uFillTx/>
              </a:rPr>
              <a:t>Examples of Large Genome Projects</a:t>
            </a:r>
          </a:p>
        </p:txBody>
      </p:sp>
      <p:sp>
        <p:nvSpPr>
          <p:cNvPr id="3" name="Content Placeholder 2"/>
          <p:cNvSpPr>
            <a:spLocks noGrp="1"/>
          </p:cNvSpPr>
          <p:nvPr>
            <p:ph sz="quarter" idx="1"/>
          </p:nvPr>
        </p:nvSpPr>
        <p:spPr/>
        <p:txBody>
          <a:bodyPr>
            <a:normAutofit fontScale="92500" lnSpcReduction="20000"/>
          </a:bodyPr>
          <a:lstStyle/>
          <a:p>
            <a:r>
              <a:rPr lang="en-US" dirty="0">
                <a:uFillTx/>
              </a:rPr>
              <a:t>1001 Arabidopsis thaliana Genomes Project (</a:t>
            </a:r>
            <a:r>
              <a:rPr lang="en-US" dirty="0">
                <a:uFillTx/>
                <a:hlinkClick r:id="rId2"/>
              </a:rPr>
              <a:t>www.1001genomes.org</a:t>
            </a:r>
            <a:r>
              <a:rPr lang="en-US" dirty="0">
                <a:uFillTx/>
              </a:rPr>
              <a:t>) . Study the genomes and phenotypes of 1001 accession that can explain difference in phenotype caused by adaptation to different conditions.</a:t>
            </a:r>
          </a:p>
          <a:p>
            <a:endParaRPr lang="en-US" dirty="0">
              <a:uFillTx/>
            </a:endParaRPr>
          </a:p>
          <a:p>
            <a:r>
              <a:rPr lang="en-US" dirty="0" err="1">
                <a:uFillTx/>
              </a:rPr>
              <a:t>Metagenomics</a:t>
            </a:r>
            <a:r>
              <a:rPr lang="en-US" dirty="0">
                <a:uFillTx/>
              </a:rPr>
              <a:t> – Human </a:t>
            </a:r>
            <a:r>
              <a:rPr lang="en-US" dirty="0" err="1">
                <a:uFillTx/>
              </a:rPr>
              <a:t>Microbiome</a:t>
            </a:r>
            <a:r>
              <a:rPr lang="en-US" dirty="0">
                <a:uFillTx/>
              </a:rPr>
              <a:t> Project (</a:t>
            </a:r>
            <a:r>
              <a:rPr lang="en-US" dirty="0">
                <a:uFillTx/>
                <a:hlinkClick r:id="rId3"/>
              </a:rPr>
              <a:t>http://commonfund.nih.gov/hmp/</a:t>
            </a:r>
            <a:r>
              <a:rPr lang="en-US" dirty="0">
                <a:uFillTx/>
              </a:rPr>
              <a:t>): Sequencing of DNA samples from environments, for example mouth, skin, and digestive system,  to identify the different bacterial species present.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of us – an NIH initiative</a:t>
            </a:r>
          </a:p>
        </p:txBody>
      </p:sp>
      <p:pic>
        <p:nvPicPr>
          <p:cNvPr id="4" name="Picture 3">
            <a:extLst>
              <a:ext uri="{FF2B5EF4-FFF2-40B4-BE49-F238E27FC236}">
                <a16:creationId xmlns:a16="http://schemas.microsoft.com/office/drawing/2014/main" id="{40F7E2F6-FA6F-4EE0-9318-1A600FA3297A}"/>
              </a:ext>
            </a:extLst>
          </p:cNvPr>
          <p:cNvPicPr>
            <a:picLocks noChangeAspect="1"/>
          </p:cNvPicPr>
          <p:nvPr/>
        </p:nvPicPr>
        <p:blipFill>
          <a:blip r:embed="rId2"/>
          <a:stretch>
            <a:fillRect/>
          </a:stretch>
        </p:blipFill>
        <p:spPr>
          <a:xfrm>
            <a:off x="0" y="1086296"/>
            <a:ext cx="9144000" cy="57717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a:uFillTx/>
              </a:rPr>
              <a:t>Evolution of Sequencing Technology</a:t>
            </a:r>
          </a:p>
        </p:txBody>
      </p:sp>
      <p:sp>
        <p:nvSpPr>
          <p:cNvPr id="3" name="Content Placeholder 2"/>
          <p:cNvSpPr>
            <a:spLocks noGrp="1"/>
          </p:cNvSpPr>
          <p:nvPr>
            <p:ph sz="half" idx="1"/>
          </p:nvPr>
        </p:nvSpPr>
        <p:spPr>
          <a:xfrm>
            <a:off x="1066800" y="1477962"/>
            <a:ext cx="4648200" cy="4525963"/>
          </a:xfrm>
        </p:spPr>
        <p:txBody>
          <a:bodyPr>
            <a:normAutofit lnSpcReduction="10000"/>
          </a:bodyPr>
          <a:lstStyle/>
          <a:p>
            <a:pPr>
              <a:spcAft>
                <a:spcPts val="1800"/>
              </a:spcAft>
            </a:pPr>
            <a:r>
              <a:rPr lang="en-US">
                <a:uFillTx/>
              </a:rPr>
              <a:t>Method</a:t>
            </a:r>
          </a:p>
          <a:p>
            <a:pPr marL="406400" lvl="1">
              <a:spcAft>
                <a:spcPts val="0"/>
              </a:spcAft>
            </a:pPr>
            <a:r>
              <a:rPr lang="en-US" sz="2000">
                <a:uFillTx/>
              </a:rPr>
              <a:t>Sanger sequencing (manual)</a:t>
            </a:r>
          </a:p>
          <a:p>
            <a:pPr marL="806450" lvl="2">
              <a:spcAft>
                <a:spcPts val="4200"/>
              </a:spcAft>
              <a:buNone/>
            </a:pPr>
            <a:r>
              <a:rPr lang="en-US" sz="1600">
                <a:uFillTx/>
              </a:rPr>
              <a:t> </a:t>
            </a:r>
          </a:p>
          <a:p>
            <a:pPr marL="406400" lvl="1"/>
            <a:r>
              <a:rPr lang="en-US" sz="2000">
                <a:uFillTx/>
              </a:rPr>
              <a:t>Automated Sanger sequencing</a:t>
            </a:r>
          </a:p>
          <a:p>
            <a:pPr marL="806450" lvl="2">
              <a:spcAft>
                <a:spcPts val="600"/>
              </a:spcAft>
              <a:buNone/>
            </a:pPr>
            <a:r>
              <a:rPr lang="en-US" sz="1600" i="1">
                <a:uFillTx/>
              </a:rPr>
              <a:t>Lee Hood (first semi-automated machine)</a:t>
            </a:r>
          </a:p>
          <a:p>
            <a:pPr marL="806450" lvl="2">
              <a:spcAft>
                <a:spcPts val="600"/>
              </a:spcAft>
              <a:buNone/>
            </a:pPr>
            <a:r>
              <a:rPr lang="en-US" sz="1600">
                <a:uFillTx/>
              </a:rPr>
              <a:t>99.999% accuracy</a:t>
            </a:r>
          </a:p>
          <a:p>
            <a:pPr marL="806450" lvl="2">
              <a:spcAft>
                <a:spcPts val="1200"/>
              </a:spcAft>
              <a:buNone/>
            </a:pPr>
            <a:r>
              <a:rPr lang="en-US" sz="1600">
                <a:uFillTx/>
              </a:rPr>
              <a:t>$0.50/kilobase</a:t>
            </a:r>
            <a:endParaRPr lang="en-US" sz="1600" i="1">
              <a:uFillTx/>
            </a:endParaRPr>
          </a:p>
          <a:p>
            <a:pPr marL="406400" lvl="1">
              <a:spcAft>
                <a:spcPts val="600"/>
              </a:spcAft>
            </a:pPr>
            <a:r>
              <a:rPr lang="en-US" sz="2000">
                <a:uFillTx/>
              </a:rPr>
              <a:t>Cyclic array sequencing</a:t>
            </a:r>
          </a:p>
          <a:p>
            <a:pPr marL="681038" lvl="2">
              <a:spcAft>
                <a:spcPts val="600"/>
              </a:spcAft>
            </a:pPr>
            <a:r>
              <a:rPr lang="en-US" sz="1600">
                <a:uFillTx/>
              </a:rPr>
              <a:t>sequencing by synthesis</a:t>
            </a:r>
          </a:p>
          <a:p>
            <a:pPr marL="681038" lvl="2">
              <a:spcAft>
                <a:spcPts val="600"/>
              </a:spcAft>
            </a:pPr>
            <a:r>
              <a:rPr lang="en-US" sz="1600">
                <a:uFillTx/>
              </a:rPr>
              <a:t>sequencing by  hybridization</a:t>
            </a:r>
          </a:p>
        </p:txBody>
      </p:sp>
      <p:sp>
        <p:nvSpPr>
          <p:cNvPr id="4" name="Content Placeholder 3"/>
          <p:cNvSpPr>
            <a:spLocks noGrp="1"/>
          </p:cNvSpPr>
          <p:nvPr>
            <p:ph sz="half" idx="2"/>
          </p:nvPr>
        </p:nvSpPr>
        <p:spPr>
          <a:xfrm>
            <a:off x="5257800" y="1477962"/>
            <a:ext cx="3810000" cy="4525963"/>
          </a:xfrm>
        </p:spPr>
        <p:txBody>
          <a:bodyPr>
            <a:normAutofit lnSpcReduction="10000"/>
          </a:bodyPr>
          <a:lstStyle/>
          <a:p>
            <a:pPr>
              <a:spcAft>
                <a:spcPts val="1800"/>
              </a:spcAft>
            </a:pPr>
            <a:r>
              <a:rPr lang="en-US" dirty="0">
                <a:uFillTx/>
              </a:rPr>
              <a:t>Throughput</a:t>
            </a:r>
          </a:p>
          <a:p>
            <a:pPr lvl="1">
              <a:spcAft>
                <a:spcPts val="0"/>
              </a:spcAft>
            </a:pPr>
            <a:r>
              <a:rPr lang="en-US" sz="2000" dirty="0">
                <a:uFillTx/>
              </a:rPr>
              <a:t>Tens of thousands of </a:t>
            </a:r>
            <a:r>
              <a:rPr lang="en-US" sz="2000" dirty="0" err="1">
                <a:uFillTx/>
              </a:rPr>
              <a:t>bp</a:t>
            </a:r>
            <a:r>
              <a:rPr lang="en-US" sz="2000" dirty="0">
                <a:uFillTx/>
              </a:rPr>
              <a:t> per person-year</a:t>
            </a:r>
          </a:p>
          <a:p>
            <a:pPr lvl="2">
              <a:spcAft>
                <a:spcPts val="1800"/>
              </a:spcAft>
              <a:buNone/>
            </a:pPr>
            <a:r>
              <a:rPr lang="en-US" sz="1600" dirty="0">
                <a:uFillTx/>
              </a:rPr>
              <a:t>~400-500bp/run</a:t>
            </a:r>
          </a:p>
          <a:p>
            <a:pPr lvl="1">
              <a:spcAft>
                <a:spcPts val="0"/>
              </a:spcAft>
            </a:pPr>
            <a:r>
              <a:rPr lang="en-US" sz="2000" dirty="0">
                <a:uFillTx/>
              </a:rPr>
              <a:t>Thousands of </a:t>
            </a:r>
            <a:r>
              <a:rPr lang="en-US" sz="2000" dirty="0" err="1">
                <a:uFillTx/>
              </a:rPr>
              <a:t>bp</a:t>
            </a:r>
            <a:r>
              <a:rPr lang="en-US" sz="2000" dirty="0">
                <a:uFillTx/>
              </a:rPr>
              <a:t> per run (multiplexed) ~ millions of </a:t>
            </a:r>
            <a:r>
              <a:rPr lang="en-US" sz="2000" dirty="0" err="1">
                <a:uFillTx/>
              </a:rPr>
              <a:t>bp</a:t>
            </a:r>
            <a:r>
              <a:rPr lang="en-US" sz="2000" dirty="0">
                <a:uFillTx/>
              </a:rPr>
              <a:t> per year</a:t>
            </a:r>
          </a:p>
          <a:p>
            <a:pPr lvl="2">
              <a:spcAft>
                <a:spcPts val="600"/>
              </a:spcAft>
              <a:buNone/>
            </a:pPr>
            <a:r>
              <a:rPr lang="en-US" sz="1600" dirty="0">
                <a:uFillTx/>
              </a:rPr>
              <a:t>~700-800bp/run</a:t>
            </a:r>
          </a:p>
          <a:p>
            <a:pPr lvl="2">
              <a:spcAft>
                <a:spcPts val="0"/>
              </a:spcAft>
              <a:buNone/>
            </a:pPr>
            <a:endParaRPr lang="en-US" sz="1600" dirty="0">
              <a:uFillTx/>
            </a:endParaRPr>
          </a:p>
          <a:p>
            <a:pPr lvl="1">
              <a:spcAft>
                <a:spcPts val="1800"/>
              </a:spcAft>
            </a:pPr>
            <a:r>
              <a:rPr lang="en-US" sz="2000" dirty="0">
                <a:uFillTx/>
              </a:rPr>
              <a:t>Millions of </a:t>
            </a:r>
            <a:r>
              <a:rPr lang="en-US" sz="2000" dirty="0" err="1">
                <a:uFillTx/>
              </a:rPr>
              <a:t>bp</a:t>
            </a:r>
            <a:r>
              <a:rPr lang="en-US" sz="2000" dirty="0">
                <a:uFillTx/>
              </a:rPr>
              <a:t> per run</a:t>
            </a:r>
          </a:p>
        </p:txBody>
      </p:sp>
      <p:sp>
        <p:nvSpPr>
          <p:cNvPr id="5" name="Slide Number Placeholder 4"/>
          <p:cNvSpPr>
            <a:spLocks noGrp="1"/>
          </p:cNvSpPr>
          <p:nvPr>
            <p:ph type="sldNum" sz="quarter" idx="4294967295"/>
          </p:nvPr>
        </p:nvSpPr>
        <p:spPr>
          <a:xfrm>
            <a:off x="7010400" y="6356350"/>
            <a:ext cx="2133600" cy="365125"/>
          </a:xfrm>
        </p:spPr>
        <p:txBody>
          <a:bodyPr/>
          <a:lstStyle/>
          <a:p>
            <a:fld id="{2657A064-0023-3244-BDAF-37E5600EBEC8}" type="slidenum">
              <a:rPr lang="en-US">
                <a:uFillTx/>
              </a:rPr>
              <a:pPr/>
              <a:t>6</a:t>
            </a:fld>
            <a:endParaRPr lang="en-US">
              <a:uFillTx/>
            </a:endParaRPr>
          </a:p>
        </p:txBody>
      </p:sp>
      <p:sp>
        <p:nvSpPr>
          <p:cNvPr id="7" name="Content Placeholder 2"/>
          <p:cNvSpPr txBox="1">
            <a:spLocks/>
          </p:cNvSpPr>
          <p:nvPr/>
        </p:nvSpPr>
        <p:spPr bwMode="auto">
          <a:xfrm>
            <a:off x="0" y="1473517"/>
            <a:ext cx="1219200" cy="4525963"/>
          </a:xfrm>
          <a:prstGeom prst="rect">
            <a:avLst/>
          </a:prstGeom>
          <a:noFill/>
          <a:ln w="9525">
            <a:noFill/>
            <a:miter lim="800000"/>
          </a:ln>
        </p:spPr>
        <p:txBody>
          <a:bodyPr vert="horz" wrap="square" lIns="91440" tIns="45720" rIns="91440" bIns="45720" numCol="1" anchor="t" anchorCtr="0" compatLnSpc="1">
            <a:prstTxWarp prst="textNoShape">
              <a:avLst/>
            </a:prstTxWarp>
            <a:normAutofit/>
          </a:bodyPr>
          <a:lstStyle/>
          <a:p>
            <a:pPr marL="342900" marR="0" lvl="0" indent="-342900" algn="l" defTabSz="914400" rtl="0" eaLnBrk="1" fontAlgn="base" latinLnBrk="0" hangingPunct="1">
              <a:lnSpc>
                <a:spcPct val="100000"/>
              </a:lnSpc>
              <a:spcBef>
                <a:spcPct val="20000"/>
              </a:spcBef>
              <a:spcAft>
                <a:spcPts val="1800"/>
              </a:spcAft>
              <a:defRPr>
                <a:uFillTx/>
              </a:defRPr>
            </a:pPr>
            <a:endParaRPr kumimoji="0" lang="en-US" sz="2800" b="0" i="0" u="none" strike="noStrike" kern="0" cap="none" spc="0" normalizeH="0" baseline="0" noProof="0">
              <a:ln>
                <a:noFill/>
              </a:ln>
              <a:solidFill>
                <a:schemeClr val="tx1"/>
              </a:solidFill>
              <a:effectLst/>
              <a:uFillTx/>
              <a:latin typeface="Optima"/>
              <a:ea typeface="ＭＳ Ｐゴシック" pitchFamily="-111" charset="-128"/>
              <a:cs typeface="Optima"/>
            </a:endParaRPr>
          </a:p>
          <a:p>
            <a:pPr marL="406400" marR="0" lvl="1" indent="-285750" algn="l" defTabSz="914400" rtl="0" eaLnBrk="1" fontAlgn="base" latinLnBrk="0" hangingPunct="1">
              <a:lnSpc>
                <a:spcPct val="100000"/>
              </a:lnSpc>
              <a:spcBef>
                <a:spcPct val="20000"/>
              </a:spcBef>
              <a:spcAft>
                <a:spcPts val="4200"/>
              </a:spcAft>
              <a:defRPr>
                <a:uFillTx/>
              </a:defRPr>
            </a:pPr>
            <a:r>
              <a:rPr kumimoji="0" lang="en-US" sz="2000" b="0" i="0" u="none" strike="noStrike" kern="0" cap="none" spc="0" normalizeH="0" baseline="0" noProof="0">
                <a:ln>
                  <a:noFill/>
                </a:ln>
                <a:solidFill>
                  <a:schemeClr val="tx1"/>
                </a:solidFill>
                <a:effectLst/>
                <a:uFillTx/>
                <a:latin typeface="Optima"/>
                <a:ea typeface="ＭＳ Ｐゴシック" pitchFamily="-111" charset="-128"/>
                <a:cs typeface="Optima"/>
              </a:rPr>
              <a:t>1977</a:t>
            </a:r>
          </a:p>
          <a:p>
            <a:pPr marL="406400" marR="0" lvl="1" indent="-285750" algn="l" defTabSz="914400" rtl="0" eaLnBrk="1" fontAlgn="base" latinLnBrk="0" hangingPunct="1">
              <a:lnSpc>
                <a:spcPct val="100000"/>
              </a:lnSpc>
              <a:spcBef>
                <a:spcPct val="20000"/>
              </a:spcBef>
              <a:spcAft>
                <a:spcPct val="0"/>
              </a:spcAft>
              <a:defRPr>
                <a:uFillTx/>
              </a:defRPr>
            </a:pPr>
            <a:endParaRPr kumimoji="0" lang="en-US" sz="2000" b="0" i="0" u="none" strike="noStrike" kern="0" cap="none" spc="0" normalizeH="0" baseline="0" noProof="0">
              <a:ln>
                <a:noFill/>
              </a:ln>
              <a:solidFill>
                <a:schemeClr val="tx1"/>
              </a:solidFill>
              <a:effectLst/>
              <a:uFillTx/>
              <a:latin typeface="Optima"/>
              <a:ea typeface="ＭＳ Ｐゴシック" pitchFamily="-111" charset="-128"/>
              <a:cs typeface="Optima"/>
            </a:endParaRPr>
          </a:p>
          <a:p>
            <a:pPr marL="406400" marR="0" lvl="1" indent="-285750" algn="l" defTabSz="914400" rtl="0" eaLnBrk="1" fontAlgn="base" latinLnBrk="0" hangingPunct="1">
              <a:lnSpc>
                <a:spcPct val="100000"/>
              </a:lnSpc>
              <a:spcBef>
                <a:spcPct val="20000"/>
              </a:spcBef>
              <a:spcAft>
                <a:spcPct val="0"/>
              </a:spcAft>
              <a:defRPr>
                <a:uFillTx/>
              </a:defRPr>
            </a:pPr>
            <a:r>
              <a:rPr kumimoji="0" lang="en-US" sz="2000" b="0" i="0" u="none" strike="noStrike" kern="0" cap="none" spc="0" normalizeH="0" baseline="0" noProof="0">
                <a:ln>
                  <a:noFill/>
                </a:ln>
                <a:solidFill>
                  <a:schemeClr val="tx1"/>
                </a:solidFill>
                <a:effectLst/>
                <a:uFillTx/>
                <a:latin typeface="Optima"/>
                <a:ea typeface="ＭＳ Ｐゴシック" pitchFamily="-111" charset="-128"/>
                <a:cs typeface="Optima"/>
              </a:rPr>
              <a:t>1986</a:t>
            </a:r>
          </a:p>
          <a:p>
            <a:pPr marL="806450" marR="0" lvl="2" indent="-228600" algn="l" defTabSz="914400" rtl="0" eaLnBrk="1" fontAlgn="base" latinLnBrk="0" hangingPunct="1">
              <a:lnSpc>
                <a:spcPct val="100000"/>
              </a:lnSpc>
              <a:spcBef>
                <a:spcPct val="20000"/>
              </a:spcBef>
              <a:spcAft>
                <a:spcPts val="1200"/>
              </a:spcAft>
              <a:defRPr>
                <a:uFillTx/>
              </a:defRPr>
            </a:pPr>
            <a:endParaRPr kumimoji="0" lang="en-US" sz="1600" b="0" i="1" u="none" strike="noStrike" kern="0" cap="none" spc="0" normalizeH="0" baseline="0" noProof="0">
              <a:ln>
                <a:noFill/>
              </a:ln>
              <a:solidFill>
                <a:schemeClr val="tx1"/>
              </a:solidFill>
              <a:effectLst/>
              <a:uFillTx/>
              <a:latin typeface="Optima"/>
              <a:ea typeface="ＭＳ Ｐゴシック" pitchFamily="-111" charset="-128"/>
              <a:cs typeface="Optima"/>
            </a:endParaRPr>
          </a:p>
          <a:p>
            <a:pPr marL="406400" marR="0" lvl="1" indent="-285750" algn="l" defTabSz="914400" rtl="0" eaLnBrk="1" fontAlgn="base" latinLnBrk="0" hangingPunct="1">
              <a:lnSpc>
                <a:spcPct val="100000"/>
              </a:lnSpc>
              <a:spcBef>
                <a:spcPct val="20000"/>
              </a:spcBef>
              <a:spcAft>
                <a:spcPts val="1800"/>
              </a:spcAft>
              <a:defRPr>
                <a:uFillTx/>
              </a:defRPr>
            </a:pPr>
            <a:endParaRPr kumimoji="0" lang="en-US" sz="2000" b="0" i="0" u="none" strike="noStrike" kern="0" cap="none" spc="0" normalizeH="0" baseline="0" noProof="0">
              <a:ln>
                <a:noFill/>
              </a:ln>
              <a:solidFill>
                <a:schemeClr val="tx1"/>
              </a:solidFill>
              <a:effectLst/>
              <a:uFillTx/>
              <a:latin typeface="Optima"/>
              <a:ea typeface="ＭＳ Ｐゴシック" pitchFamily="-111" charset="-128"/>
              <a:cs typeface="Optima"/>
            </a:endParaRPr>
          </a:p>
          <a:p>
            <a:pPr marL="406400" marR="0" lvl="1" indent="-285750" algn="l" defTabSz="914400" rtl="0" eaLnBrk="1" fontAlgn="base" latinLnBrk="0" hangingPunct="1">
              <a:lnSpc>
                <a:spcPct val="100000"/>
              </a:lnSpc>
              <a:spcBef>
                <a:spcPct val="20000"/>
              </a:spcBef>
              <a:spcAft>
                <a:spcPts val="1800"/>
              </a:spcAft>
              <a:defRPr>
                <a:uFillTx/>
              </a:defRPr>
            </a:pPr>
            <a:r>
              <a:rPr kumimoji="0" lang="en-US" sz="2000" b="0" i="0" u="none" strike="noStrike" kern="0" cap="none" spc="0" normalizeH="0" baseline="0" noProof="0">
                <a:ln>
                  <a:noFill/>
                </a:ln>
                <a:solidFill>
                  <a:schemeClr val="tx1"/>
                </a:solidFill>
                <a:effectLst/>
                <a:uFillTx/>
                <a:latin typeface="Optima"/>
                <a:ea typeface="ＭＳ Ｐゴシック" pitchFamily="-111" charset="-128"/>
                <a:cs typeface="Optima"/>
              </a:rPr>
              <a:t>2000's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4191000" y="4754235"/>
            <a:ext cx="4330700" cy="1633632"/>
            <a:chOff x="4241800" y="2971800"/>
            <a:chExt cx="4445000" cy="1778000"/>
          </a:xfrm>
        </p:grpSpPr>
        <p:pic>
          <p:nvPicPr>
            <p:cNvPr id="28" name="Picture 27"/>
            <p:cNvPicPr>
              <a:picLocks noChangeAspect="1"/>
            </p:cNvPicPr>
            <p:nvPr/>
          </p:nvPicPr>
          <p:blipFill>
            <a:blip r:embed="rId3"/>
            <a:stretch>
              <a:fillRect/>
            </a:stretch>
          </p:blipFill>
          <p:spPr>
            <a:xfrm>
              <a:off x="4241800" y="2971800"/>
              <a:ext cx="4445000" cy="1778000"/>
            </a:xfrm>
            <a:prstGeom prst="rect">
              <a:avLst/>
            </a:prstGeom>
          </p:spPr>
        </p:pic>
        <p:sp>
          <p:nvSpPr>
            <p:cNvPr id="31" name="Rectangle 30"/>
            <p:cNvSpPr>
              <a:spLocks/>
            </p:cNvSpPr>
            <p:nvPr/>
          </p:nvSpPr>
          <p:spPr bwMode="auto">
            <a:xfrm>
              <a:off x="4241800" y="4267200"/>
              <a:ext cx="4216400" cy="482600"/>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grpSp>
      <p:pic>
        <p:nvPicPr>
          <p:cNvPr id="307203" name="Picture 3" descr="16-03-DNAStructure-AL"/>
          <p:cNvPicPr>
            <a:picLocks noChangeAspect="1" noChangeArrowheads="1"/>
          </p:cNvPicPr>
          <p:nvPr/>
        </p:nvPicPr>
        <p:blipFill>
          <a:blip r:embed="rId4"/>
          <a:srcRect/>
          <a:stretch>
            <a:fillRect/>
          </a:stretch>
        </p:blipFill>
        <p:spPr bwMode="auto">
          <a:xfrm>
            <a:off x="528638" y="1249362"/>
            <a:ext cx="3586162" cy="5380038"/>
          </a:xfrm>
          <a:prstGeom prst="rect">
            <a:avLst/>
          </a:prstGeom>
          <a:noFill/>
        </p:spPr>
      </p:pic>
      <p:sp>
        <p:nvSpPr>
          <p:cNvPr id="307223" name="Rectangle 23"/>
          <p:cNvSpPr>
            <a:spLocks noChangeArrowheads="1"/>
          </p:cNvSpPr>
          <p:nvPr/>
        </p:nvSpPr>
        <p:spPr bwMode="auto">
          <a:xfrm>
            <a:off x="0" y="6419850"/>
            <a:ext cx="9144000" cy="438150"/>
          </a:xfrm>
          <a:prstGeom prst="rect">
            <a:avLst/>
          </a:prstGeom>
          <a:solidFill>
            <a:schemeClr val="bg1"/>
          </a:solidFill>
          <a:ln w="9525">
            <a:noFill/>
            <a:miter lim="800000"/>
          </a:ln>
          <a:effectLst/>
        </p:spPr>
        <p:txBody>
          <a:bodyPr wrap="none" anchor="ctr">
            <a:prstTxWarp prst="textNoShape">
              <a:avLst/>
            </a:prstTxWarp>
          </a:bodyPr>
          <a:lstStyle/>
          <a:p>
            <a:endParaRPr lang="en-US">
              <a:uFillTx/>
              <a:latin typeface="Optima"/>
              <a:cs typeface="Optima"/>
            </a:endParaRPr>
          </a:p>
        </p:txBody>
      </p:sp>
      <p:grpSp>
        <p:nvGrpSpPr>
          <p:cNvPr id="2" name="Group 22"/>
          <p:cNvGrpSpPr/>
          <p:nvPr/>
        </p:nvGrpSpPr>
        <p:grpSpPr>
          <a:xfrm>
            <a:off x="1355539" y="5754464"/>
            <a:ext cx="6691613" cy="1050927"/>
            <a:chOff x="865" y="3201"/>
            <a:chExt cx="5283" cy="662"/>
          </a:xfrm>
        </p:grpSpPr>
        <p:sp>
          <p:nvSpPr>
            <p:cNvPr id="307207" name="Oval 7"/>
            <p:cNvSpPr>
              <a:spLocks noChangeArrowheads="1"/>
            </p:cNvSpPr>
            <p:nvPr/>
          </p:nvSpPr>
          <p:spPr bwMode="auto">
            <a:xfrm>
              <a:off x="865" y="3201"/>
              <a:ext cx="136" cy="186"/>
            </a:xfrm>
            <a:prstGeom prst="ellipse">
              <a:avLst/>
            </a:prstGeom>
            <a:noFill/>
            <a:ln w="19050">
              <a:solidFill>
                <a:srgbClr val="FF0033"/>
              </a:solidFill>
              <a:round/>
            </a:ln>
            <a:effectLst/>
          </p:spPr>
          <p:txBody>
            <a:bodyPr wrap="none" anchor="ctr">
              <a:prstTxWarp prst="textNoShape">
                <a:avLst/>
              </a:prstTxWarp>
            </a:bodyPr>
            <a:lstStyle/>
            <a:p>
              <a:endParaRPr lang="en-US">
                <a:uFillTx/>
                <a:latin typeface="Optima"/>
                <a:cs typeface="Optima"/>
              </a:endParaRPr>
            </a:p>
          </p:txBody>
        </p:sp>
        <p:sp>
          <p:nvSpPr>
            <p:cNvPr id="307209" name="Text Box 9"/>
            <p:cNvSpPr txBox="1">
              <a:spLocks noChangeArrowheads="1"/>
            </p:cNvSpPr>
            <p:nvPr/>
          </p:nvSpPr>
          <p:spPr bwMode="auto">
            <a:xfrm>
              <a:off x="3352" y="3456"/>
              <a:ext cx="2796" cy="407"/>
            </a:xfrm>
            <a:prstGeom prst="rect">
              <a:avLst/>
            </a:prstGeom>
            <a:noFill/>
            <a:ln w="9525">
              <a:noFill/>
              <a:miter lim="800000"/>
            </a:ln>
            <a:effectLst/>
          </p:spPr>
          <p:txBody>
            <a:bodyPr wrap="square">
              <a:prstTxWarp prst="textNoShape">
                <a:avLst/>
              </a:prstTxWarp>
              <a:spAutoFit/>
            </a:bodyPr>
            <a:lstStyle/>
            <a:p>
              <a:pPr marL="284163" indent="-284163">
                <a:buFont typeface="Symbol" pitchFamily="-107" charset="2"/>
                <a:buChar char=""/>
              </a:pPr>
              <a:r>
                <a:rPr lang="en-US" dirty="0">
                  <a:solidFill>
                    <a:srgbClr val="FF0033"/>
                  </a:solidFill>
                  <a:uFillTx/>
                  <a:latin typeface="Optima"/>
                  <a:cs typeface="Optima"/>
                </a:rPr>
                <a:t>A 3’ hydroxyl group is essential for chain elongation</a:t>
              </a:r>
            </a:p>
          </p:txBody>
        </p:sp>
      </p:grpSp>
      <p:grpSp>
        <p:nvGrpSpPr>
          <p:cNvPr id="5" name="Group 19"/>
          <p:cNvGrpSpPr/>
          <p:nvPr/>
        </p:nvGrpSpPr>
        <p:grpSpPr>
          <a:xfrm>
            <a:off x="228600" y="1401762"/>
            <a:ext cx="663575" cy="5018088"/>
            <a:chOff x="144" y="768"/>
            <a:chExt cx="418" cy="3161"/>
          </a:xfrm>
        </p:grpSpPr>
        <p:grpSp>
          <p:nvGrpSpPr>
            <p:cNvPr id="6" name="Group 4"/>
            <p:cNvGrpSpPr/>
            <p:nvPr/>
          </p:nvGrpSpPr>
          <p:grpSpPr>
            <a:xfrm>
              <a:off x="144" y="768"/>
              <a:ext cx="418" cy="3161"/>
              <a:chOff x="144" y="768"/>
              <a:chExt cx="418" cy="3161"/>
            </a:xfrm>
          </p:grpSpPr>
          <p:sp>
            <p:nvSpPr>
              <p:cNvPr id="307205" name="Text Box 5"/>
              <p:cNvSpPr txBox="1">
                <a:spLocks noChangeArrowheads="1"/>
              </p:cNvSpPr>
              <p:nvPr/>
            </p:nvSpPr>
            <p:spPr bwMode="auto">
              <a:xfrm>
                <a:off x="144" y="768"/>
                <a:ext cx="238" cy="233"/>
              </a:xfrm>
              <a:prstGeom prst="rect">
                <a:avLst/>
              </a:prstGeom>
              <a:noFill/>
              <a:ln w="9525">
                <a:noFill/>
                <a:miter lim="800000"/>
              </a:ln>
              <a:effectLst/>
            </p:spPr>
            <p:txBody>
              <a:bodyPr wrap="none">
                <a:prstTxWarp prst="textNoShape">
                  <a:avLst/>
                </a:prstTxWarp>
                <a:spAutoFit/>
              </a:bodyPr>
              <a:lstStyle/>
              <a:p>
                <a:r>
                  <a:rPr lang="en-US">
                    <a:uFillTx/>
                    <a:latin typeface="Optima"/>
                    <a:cs typeface="Optima"/>
                  </a:rPr>
                  <a:t>5’</a:t>
                </a:r>
              </a:p>
            </p:txBody>
          </p:sp>
          <p:sp>
            <p:nvSpPr>
              <p:cNvPr id="307206" name="Text Box 6"/>
              <p:cNvSpPr txBox="1">
                <a:spLocks noChangeArrowheads="1"/>
              </p:cNvSpPr>
              <p:nvPr/>
            </p:nvSpPr>
            <p:spPr bwMode="auto">
              <a:xfrm>
                <a:off x="144" y="3696"/>
                <a:ext cx="418" cy="233"/>
              </a:xfrm>
              <a:prstGeom prst="rect">
                <a:avLst/>
              </a:prstGeom>
              <a:noFill/>
              <a:ln w="9525">
                <a:noFill/>
                <a:miter lim="800000"/>
              </a:ln>
              <a:effectLst/>
            </p:spPr>
            <p:txBody>
              <a:bodyPr>
                <a:prstTxWarp prst="textNoShape">
                  <a:avLst/>
                </a:prstTxWarp>
                <a:spAutoFit/>
              </a:bodyPr>
              <a:lstStyle/>
              <a:p>
                <a:pPr>
                  <a:spcBef>
                    <a:spcPct val="50000"/>
                  </a:spcBef>
                </a:pPr>
                <a:r>
                  <a:rPr lang="en-US">
                    <a:uFillTx/>
                    <a:latin typeface="Optima"/>
                    <a:cs typeface="Optima"/>
                  </a:rPr>
                  <a:t>3’</a:t>
                </a:r>
              </a:p>
            </p:txBody>
          </p:sp>
        </p:grpSp>
        <p:sp>
          <p:nvSpPr>
            <p:cNvPr id="307218" name="Line 18"/>
            <p:cNvSpPr>
              <a:spLocks noChangeShapeType="1"/>
            </p:cNvSpPr>
            <p:nvPr/>
          </p:nvSpPr>
          <p:spPr bwMode="auto">
            <a:xfrm>
              <a:off x="232" y="1080"/>
              <a:ext cx="0" cy="2584"/>
            </a:xfrm>
            <a:prstGeom prst="line">
              <a:avLst/>
            </a:prstGeom>
            <a:noFill/>
            <a:ln w="38100">
              <a:solidFill>
                <a:schemeClr val="tx1"/>
              </a:solidFill>
              <a:round/>
              <a:tailEnd type="stealth" w="med" len="med"/>
            </a:ln>
            <a:effectLst/>
          </p:spPr>
          <p:txBody>
            <a:bodyPr wrap="none" anchor="ctr">
              <a:prstTxWarp prst="textNoShape">
                <a:avLst/>
              </a:prstTxWarp>
            </a:bodyPr>
            <a:lstStyle/>
            <a:p>
              <a:endParaRPr lang="en-US">
                <a:uFillTx/>
                <a:latin typeface="Optima"/>
                <a:cs typeface="Optima"/>
              </a:endParaRPr>
            </a:p>
          </p:txBody>
        </p:sp>
      </p:grpSp>
      <p:sp>
        <p:nvSpPr>
          <p:cNvPr id="25" name="Slide Number Placeholder 24"/>
          <p:cNvSpPr>
            <a:spLocks noGrp="1"/>
          </p:cNvSpPr>
          <p:nvPr>
            <p:ph type="sldNum" sz="quarter" idx="4294967295"/>
          </p:nvPr>
        </p:nvSpPr>
        <p:spPr>
          <a:xfrm>
            <a:off x="8521700" y="6492875"/>
            <a:ext cx="546100" cy="365125"/>
          </a:xfrm>
        </p:spPr>
        <p:txBody>
          <a:bodyPr/>
          <a:lstStyle/>
          <a:p>
            <a:fld id="{2657A064-0023-3244-BDAF-37E5600EBEC8}" type="slidenum">
              <a:rPr lang="en-US">
                <a:uFillTx/>
              </a:rPr>
              <a:pPr/>
              <a:t>7</a:t>
            </a:fld>
            <a:endParaRPr lang="en-US">
              <a:uFillTx/>
            </a:endParaRPr>
          </a:p>
        </p:txBody>
      </p:sp>
      <p:sp>
        <p:nvSpPr>
          <p:cNvPr id="27" name="Title 26"/>
          <p:cNvSpPr>
            <a:spLocks noGrp="1"/>
          </p:cNvSpPr>
          <p:nvPr>
            <p:ph type="title"/>
          </p:nvPr>
        </p:nvSpPr>
        <p:spPr>
          <a:xfrm>
            <a:off x="417512" y="-19050"/>
            <a:ext cx="8229600" cy="1143000"/>
          </a:xfrm>
        </p:spPr>
        <p:txBody>
          <a:bodyPr/>
          <a:lstStyle/>
          <a:p>
            <a:r>
              <a:rPr lang="en-US">
                <a:uFillTx/>
              </a:rPr>
              <a:t>Sanger DNA Sequencing</a:t>
            </a:r>
          </a:p>
        </p:txBody>
      </p:sp>
      <p:grpSp>
        <p:nvGrpSpPr>
          <p:cNvPr id="4" name="Group 21"/>
          <p:cNvGrpSpPr/>
          <p:nvPr/>
        </p:nvGrpSpPr>
        <p:grpSpPr>
          <a:xfrm>
            <a:off x="4191000" y="4356778"/>
            <a:ext cx="2209800" cy="1222375"/>
            <a:chOff x="2958" y="614"/>
            <a:chExt cx="1392" cy="770"/>
          </a:xfrm>
        </p:grpSpPr>
        <p:sp>
          <p:nvSpPr>
            <p:cNvPr id="307208" name="Oval 8"/>
            <p:cNvSpPr>
              <a:spLocks noChangeArrowheads="1"/>
            </p:cNvSpPr>
            <p:nvPr/>
          </p:nvSpPr>
          <p:spPr bwMode="auto">
            <a:xfrm>
              <a:off x="3621" y="1288"/>
              <a:ext cx="192" cy="96"/>
            </a:xfrm>
            <a:prstGeom prst="ellipse">
              <a:avLst/>
            </a:prstGeom>
            <a:noFill/>
            <a:ln w="19050">
              <a:solidFill>
                <a:srgbClr val="FF0033"/>
              </a:solidFill>
              <a:round/>
            </a:ln>
            <a:effectLst/>
          </p:spPr>
          <p:txBody>
            <a:bodyPr wrap="none" anchor="ctr">
              <a:prstTxWarp prst="textNoShape">
                <a:avLst/>
              </a:prstTxWarp>
            </a:bodyPr>
            <a:lstStyle/>
            <a:p>
              <a:endParaRPr lang="en-US">
                <a:uFillTx/>
                <a:latin typeface="Optima"/>
                <a:cs typeface="Optima"/>
              </a:endParaRPr>
            </a:p>
          </p:txBody>
        </p:sp>
        <p:sp>
          <p:nvSpPr>
            <p:cNvPr id="307215" name="Text Box 15"/>
            <p:cNvSpPr txBox="1">
              <a:spLocks noChangeArrowheads="1"/>
            </p:cNvSpPr>
            <p:nvPr/>
          </p:nvSpPr>
          <p:spPr bwMode="auto">
            <a:xfrm>
              <a:off x="2958" y="614"/>
              <a:ext cx="1392" cy="212"/>
            </a:xfrm>
            <a:prstGeom prst="rect">
              <a:avLst/>
            </a:prstGeom>
            <a:noFill/>
            <a:ln w="9525">
              <a:noFill/>
              <a:miter lim="800000"/>
            </a:ln>
            <a:effectLst/>
          </p:spPr>
          <p:txBody>
            <a:bodyPr wrap="none">
              <a:prstTxWarp prst="textNoShape">
                <a:avLst/>
              </a:prstTxWarp>
              <a:spAutoFit/>
            </a:bodyPr>
            <a:lstStyle/>
            <a:p>
              <a:r>
                <a:rPr lang="en-US" sz="1600" dirty="0">
                  <a:solidFill>
                    <a:srgbClr val="FF0033"/>
                  </a:solidFill>
                  <a:uFillTx/>
                  <a:latin typeface="Optima"/>
                  <a:cs typeface="Optima"/>
                </a:rPr>
                <a:t>CHAIN TERMINATOR</a:t>
              </a: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708" y="816478"/>
            <a:ext cx="1976887" cy="37773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3" name="Rectangle 23"/>
          <p:cNvSpPr>
            <a:spLocks noChangeArrowheads="1"/>
          </p:cNvSpPr>
          <p:nvPr/>
        </p:nvSpPr>
        <p:spPr bwMode="auto">
          <a:xfrm>
            <a:off x="5410200" y="6267450"/>
            <a:ext cx="2819400" cy="438150"/>
          </a:xfrm>
          <a:prstGeom prst="rect">
            <a:avLst/>
          </a:prstGeom>
          <a:solidFill>
            <a:schemeClr val="bg1"/>
          </a:solidFill>
          <a:ln w="9525">
            <a:noFill/>
            <a:miter lim="800000"/>
          </a:ln>
          <a:effectLst/>
        </p:spPr>
        <p:txBody>
          <a:bodyPr wrap="none" anchor="ctr">
            <a:prstTxWarp prst="textNoShape">
              <a:avLst/>
            </a:prstTxWarp>
          </a:bodyPr>
          <a:lstStyle/>
          <a:p>
            <a:r>
              <a:rPr lang="en-US" sz="1600" b="1" i="1" baseline="30000">
                <a:solidFill>
                  <a:srgbClr val="333399"/>
                </a:solidFill>
                <a:uFillTx/>
                <a:latin typeface="Optima"/>
                <a:cs typeface="Optima"/>
              </a:rPr>
              <a:t>32</a:t>
            </a:r>
            <a:r>
              <a:rPr lang="en-US" sz="1600" b="1" i="1">
                <a:solidFill>
                  <a:srgbClr val="333399"/>
                </a:solidFill>
                <a:uFillTx/>
                <a:latin typeface="Optima"/>
                <a:cs typeface="Optima"/>
              </a:rPr>
              <a:t>P labeled audioradiogram</a:t>
            </a:r>
          </a:p>
        </p:txBody>
      </p:sp>
      <p:sp>
        <p:nvSpPr>
          <p:cNvPr id="25" name="Slide Number Placeholder 24"/>
          <p:cNvSpPr>
            <a:spLocks noGrp="1"/>
          </p:cNvSpPr>
          <p:nvPr>
            <p:ph type="sldNum" sz="quarter" idx="4294967295"/>
          </p:nvPr>
        </p:nvSpPr>
        <p:spPr>
          <a:xfrm>
            <a:off x="8521700" y="6492875"/>
            <a:ext cx="546100" cy="365125"/>
          </a:xfrm>
        </p:spPr>
        <p:txBody>
          <a:bodyPr/>
          <a:lstStyle/>
          <a:p>
            <a:fld id="{2657A064-0023-3244-BDAF-37E5600EBEC8}" type="slidenum">
              <a:rPr lang="en-US">
                <a:uFillTx/>
              </a:rPr>
              <a:pPr/>
              <a:t>8</a:t>
            </a:fld>
            <a:endParaRPr lang="en-US">
              <a:uFillTx/>
            </a:endParaRPr>
          </a:p>
        </p:txBody>
      </p:sp>
      <p:sp>
        <p:nvSpPr>
          <p:cNvPr id="27" name="Title 26"/>
          <p:cNvSpPr>
            <a:spLocks noGrp="1"/>
          </p:cNvSpPr>
          <p:nvPr>
            <p:ph type="title"/>
          </p:nvPr>
        </p:nvSpPr>
        <p:spPr/>
        <p:txBody>
          <a:bodyPr/>
          <a:lstStyle/>
          <a:p>
            <a:r>
              <a:rPr lang="en-US">
                <a:uFillTx/>
              </a:rPr>
              <a:t>Sanger DNA Sequencing</a:t>
            </a:r>
          </a:p>
        </p:txBody>
      </p:sp>
      <p:pic>
        <p:nvPicPr>
          <p:cNvPr id="22" name="Picture 21"/>
          <p:cNvPicPr>
            <a:picLocks noChangeAspect="1"/>
          </p:cNvPicPr>
          <p:nvPr/>
        </p:nvPicPr>
        <p:blipFill>
          <a:blip r:embed="rId3"/>
          <a:stretch>
            <a:fillRect/>
          </a:stretch>
        </p:blipFill>
        <p:spPr>
          <a:xfrm>
            <a:off x="4572000" y="3924300"/>
            <a:ext cx="4294909" cy="2362200"/>
          </a:xfrm>
          <a:prstGeom prst="rect">
            <a:avLst/>
          </a:prstGeom>
        </p:spPr>
      </p:pic>
      <p:grpSp>
        <p:nvGrpSpPr>
          <p:cNvPr id="35" name="Group 34"/>
          <p:cNvGrpSpPr/>
          <p:nvPr/>
        </p:nvGrpSpPr>
        <p:grpSpPr>
          <a:xfrm>
            <a:off x="76200" y="1355725"/>
            <a:ext cx="4160449" cy="5045075"/>
            <a:chOff x="363940" y="1355725"/>
            <a:chExt cx="4160449" cy="5045075"/>
          </a:xfrm>
        </p:grpSpPr>
        <p:pic>
          <p:nvPicPr>
            <p:cNvPr id="24" name="Picture 23"/>
            <p:cNvPicPr>
              <a:picLocks noChangeAspect="1"/>
            </p:cNvPicPr>
            <p:nvPr/>
          </p:nvPicPr>
          <p:blipFill>
            <a:blip r:embed="rId4"/>
            <a:stretch>
              <a:fillRect/>
            </a:stretch>
          </p:blipFill>
          <p:spPr>
            <a:xfrm>
              <a:off x="363940" y="1355725"/>
              <a:ext cx="4160449" cy="5045075"/>
            </a:xfrm>
            <a:prstGeom prst="rect">
              <a:avLst/>
            </a:prstGeom>
          </p:spPr>
        </p:pic>
        <p:sp>
          <p:nvSpPr>
            <p:cNvPr id="33" name="Rectangle 32"/>
            <p:cNvSpPr>
              <a:spLocks/>
            </p:cNvSpPr>
            <p:nvPr/>
          </p:nvSpPr>
          <p:spPr bwMode="auto">
            <a:xfrm>
              <a:off x="381000" y="1431925"/>
              <a:ext cx="609600" cy="549275"/>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34" name="Rectangle 33"/>
            <p:cNvSpPr>
              <a:spLocks/>
            </p:cNvSpPr>
            <p:nvPr/>
          </p:nvSpPr>
          <p:spPr bwMode="auto">
            <a:xfrm>
              <a:off x="457200" y="4038600"/>
              <a:ext cx="609600" cy="549275"/>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grpSp>
      <p:sp>
        <p:nvSpPr>
          <p:cNvPr id="36" name="Right Arrow 35"/>
          <p:cNvSpPr>
            <a:spLocks/>
          </p:cNvSpPr>
          <p:nvPr/>
        </p:nvSpPr>
        <p:spPr bwMode="auto">
          <a:xfrm>
            <a:off x="5153891" y="2514600"/>
            <a:ext cx="789709" cy="3810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37" name="Right Arrow 36"/>
          <p:cNvSpPr>
            <a:spLocks/>
          </p:cNvSpPr>
          <p:nvPr/>
        </p:nvSpPr>
        <p:spPr bwMode="auto">
          <a:xfrm>
            <a:off x="290945" y="4953000"/>
            <a:ext cx="488115" cy="3810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cxnSp>
        <p:nvCxnSpPr>
          <p:cNvPr id="39" name="Straight Arrow Connector 38"/>
          <p:cNvCxnSpPr/>
          <p:nvPr/>
        </p:nvCxnSpPr>
        <p:spPr bwMode="auto">
          <a:xfrm rot="5400000" flipH="1" flipV="1">
            <a:off x="-18256" y="5276850"/>
            <a:ext cx="2019300" cy="1588"/>
          </a:xfrm>
          <a:prstGeom prst="straightConnector1">
            <a:avLst/>
          </a:prstGeom>
          <a:solidFill>
            <a:schemeClr val="accent1"/>
          </a:solidFill>
          <a:ln w="25400" cap="flat" cmpd="sng" algn="ctr">
            <a:solidFill>
              <a:schemeClr val="accent2"/>
            </a:solidFill>
            <a:prstDash val="solid"/>
            <a:round/>
            <a:headEnd type="none" w="med" len="med"/>
            <a:tailEnd type="triangle" w="lg" len="lg"/>
          </a:ln>
          <a:effectLst/>
        </p:spPr>
      </p:cxnSp>
      <p:sp>
        <p:nvSpPr>
          <p:cNvPr id="40" name="Rectangle 23"/>
          <p:cNvSpPr>
            <a:spLocks noChangeArrowheads="1"/>
          </p:cNvSpPr>
          <p:nvPr/>
        </p:nvSpPr>
        <p:spPr bwMode="auto">
          <a:xfrm>
            <a:off x="838201" y="3733800"/>
            <a:ext cx="1523999" cy="288830"/>
          </a:xfrm>
          <a:prstGeom prst="rect">
            <a:avLst/>
          </a:prstGeom>
          <a:solidFill>
            <a:schemeClr val="bg1"/>
          </a:solidFill>
          <a:ln w="9525">
            <a:noFill/>
            <a:miter lim="800000"/>
          </a:ln>
          <a:effectLst/>
        </p:spPr>
        <p:txBody>
          <a:bodyPr wrap="none" anchor="t">
            <a:prstTxWarp prst="textNoShape">
              <a:avLst/>
            </a:prstTxWarp>
          </a:bodyPr>
          <a:lstStyle/>
          <a:p>
            <a:pPr algn="ctr"/>
            <a:r>
              <a:rPr lang="en-US" sz="1400" b="1">
                <a:solidFill>
                  <a:schemeClr val="accent2"/>
                </a:solidFill>
                <a:uFillTx/>
                <a:latin typeface="Optima"/>
                <a:cs typeface="Optima"/>
              </a:rPr>
              <a:t>Denaturing gel</a:t>
            </a:r>
          </a:p>
        </p:txBody>
      </p:sp>
      <p:sp>
        <p:nvSpPr>
          <p:cNvPr id="41" name="Rectangle 23"/>
          <p:cNvSpPr>
            <a:spLocks noChangeArrowheads="1"/>
          </p:cNvSpPr>
          <p:nvPr/>
        </p:nvSpPr>
        <p:spPr bwMode="auto">
          <a:xfrm>
            <a:off x="2514600" y="3733800"/>
            <a:ext cx="1508760" cy="410780"/>
          </a:xfrm>
          <a:prstGeom prst="rect">
            <a:avLst/>
          </a:prstGeom>
          <a:solidFill>
            <a:schemeClr val="bg1"/>
          </a:solidFill>
          <a:ln w="9525">
            <a:noFill/>
            <a:miter lim="800000"/>
          </a:ln>
          <a:effectLst/>
        </p:spPr>
        <p:txBody>
          <a:bodyPr wrap="none" anchor="t">
            <a:prstTxWarp prst="textNoShape">
              <a:avLst/>
            </a:prstTxWarp>
          </a:bodyPr>
          <a:lstStyle/>
          <a:p>
            <a:pPr algn="ctr"/>
            <a:r>
              <a:rPr lang="en-US" sz="1400" b="1">
                <a:solidFill>
                  <a:schemeClr val="accent2"/>
                </a:solidFill>
                <a:uFillTx/>
                <a:latin typeface="Optima"/>
                <a:cs typeface="Optima"/>
              </a:rPr>
              <a:t>Labeled strands</a:t>
            </a:r>
          </a:p>
        </p:txBody>
      </p:sp>
      <p:sp>
        <p:nvSpPr>
          <p:cNvPr id="42" name="Rectangle 23"/>
          <p:cNvSpPr>
            <a:spLocks noChangeArrowheads="1"/>
          </p:cNvSpPr>
          <p:nvPr/>
        </p:nvSpPr>
        <p:spPr bwMode="auto">
          <a:xfrm>
            <a:off x="0" y="2499360"/>
            <a:ext cx="1143000" cy="706120"/>
          </a:xfrm>
          <a:prstGeom prst="rect">
            <a:avLst/>
          </a:prstGeom>
          <a:solidFill>
            <a:schemeClr val="bg1"/>
          </a:solidFill>
          <a:ln w="9525">
            <a:noFill/>
            <a:miter lim="800000"/>
          </a:ln>
          <a:effectLst/>
        </p:spPr>
        <p:txBody>
          <a:bodyPr wrap="none" anchor="t">
            <a:prstTxWarp prst="textNoShape">
              <a:avLst/>
            </a:prstTxWarp>
          </a:bodyPr>
          <a:lstStyle/>
          <a:p>
            <a:pPr algn="ctr"/>
            <a:r>
              <a:rPr lang="en-US" sz="1400" b="1">
                <a:solidFill>
                  <a:schemeClr val="accent2"/>
                </a:solidFill>
                <a:uFillTx/>
                <a:latin typeface="Optima"/>
                <a:cs typeface="Optima"/>
              </a:rPr>
              <a:t>Add dNTPs,</a:t>
            </a:r>
          </a:p>
          <a:p>
            <a:pPr algn="ctr"/>
            <a:r>
              <a:rPr lang="en-US" sz="1400" b="1">
                <a:solidFill>
                  <a:schemeClr val="accent2"/>
                </a:solidFill>
                <a:uFillTx/>
                <a:latin typeface="Optima"/>
                <a:cs typeface="Optima"/>
              </a:rPr>
              <a:t>Polymerase,</a:t>
            </a:r>
          </a:p>
          <a:p>
            <a:pPr algn="ctr"/>
            <a:r>
              <a:rPr lang="en-US" sz="1400" b="1">
                <a:solidFill>
                  <a:schemeClr val="accent2"/>
                </a:solidFill>
                <a:uFillTx/>
                <a:latin typeface="Optima"/>
                <a:cs typeface="Optima"/>
              </a:rPr>
              <a:t>ddNTP</a:t>
            </a:r>
          </a:p>
        </p:txBody>
      </p:sp>
      <p:sp>
        <p:nvSpPr>
          <p:cNvPr id="43" name="Rectangle 23"/>
          <p:cNvSpPr>
            <a:spLocks noChangeArrowheads="1"/>
          </p:cNvSpPr>
          <p:nvPr/>
        </p:nvSpPr>
        <p:spPr bwMode="auto">
          <a:xfrm>
            <a:off x="2514600" y="2418080"/>
            <a:ext cx="1508760" cy="325120"/>
          </a:xfrm>
          <a:prstGeom prst="rect">
            <a:avLst/>
          </a:prstGeom>
          <a:solidFill>
            <a:schemeClr val="bg1"/>
          </a:solidFill>
          <a:ln w="9525">
            <a:noFill/>
            <a:miter lim="800000"/>
          </a:ln>
          <a:effectLst/>
        </p:spPr>
        <p:txBody>
          <a:bodyPr wrap="none" anchor="t">
            <a:prstTxWarp prst="textNoShape">
              <a:avLst/>
            </a:prstTxWarp>
          </a:bodyPr>
          <a:lstStyle/>
          <a:p>
            <a:pPr algn="ctr"/>
            <a:r>
              <a:rPr lang="en-US" sz="1400" b="1">
                <a:solidFill>
                  <a:schemeClr val="accent2"/>
                </a:solidFill>
                <a:uFillTx/>
                <a:latin typeface="Optima"/>
                <a:cs typeface="Optima"/>
              </a:rPr>
              <a:t>Template + Product</a:t>
            </a:r>
          </a:p>
        </p:txBody>
      </p:sp>
      <p:sp>
        <p:nvSpPr>
          <p:cNvPr id="44" name="Rectangle 43"/>
          <p:cNvSpPr>
            <a:spLocks/>
          </p:cNvSpPr>
          <p:nvPr/>
        </p:nvSpPr>
        <p:spPr bwMode="auto">
          <a:xfrm>
            <a:off x="93260" y="2209800"/>
            <a:ext cx="1278340" cy="36068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45" name="Rectangle 23"/>
          <p:cNvSpPr>
            <a:spLocks noChangeArrowheads="1"/>
          </p:cNvSpPr>
          <p:nvPr/>
        </p:nvSpPr>
        <p:spPr bwMode="auto">
          <a:xfrm>
            <a:off x="3352800" y="1597640"/>
            <a:ext cx="883849" cy="307360"/>
          </a:xfrm>
          <a:prstGeom prst="rect">
            <a:avLst/>
          </a:prstGeom>
          <a:solidFill>
            <a:schemeClr val="bg1"/>
          </a:solidFill>
          <a:ln w="9525">
            <a:noFill/>
            <a:miter lim="800000"/>
          </a:ln>
          <a:effectLst/>
        </p:spPr>
        <p:txBody>
          <a:bodyPr wrap="none" anchor="t">
            <a:prstTxWarp prst="textNoShape">
              <a:avLst/>
            </a:prstTxWarp>
          </a:bodyPr>
          <a:lstStyle/>
          <a:p>
            <a:pPr algn="ctr"/>
            <a:r>
              <a:rPr lang="en-US" sz="1400" b="1">
                <a:solidFill>
                  <a:schemeClr val="accent2"/>
                </a:solidFill>
                <a:uFillTx/>
                <a:latin typeface="Optima"/>
                <a:cs typeface="Optima"/>
              </a:rPr>
              <a:t>Primer</a:t>
            </a:r>
          </a:p>
        </p:txBody>
      </p:sp>
      <p:sp>
        <p:nvSpPr>
          <p:cNvPr id="46" name="Rectangle 23"/>
          <p:cNvSpPr>
            <a:spLocks noChangeArrowheads="1"/>
          </p:cNvSpPr>
          <p:nvPr/>
        </p:nvSpPr>
        <p:spPr bwMode="auto">
          <a:xfrm>
            <a:off x="304800" y="1447800"/>
            <a:ext cx="1143000" cy="706120"/>
          </a:xfrm>
          <a:prstGeom prst="rect">
            <a:avLst/>
          </a:prstGeom>
          <a:solidFill>
            <a:schemeClr val="bg1"/>
          </a:solidFill>
          <a:ln w="9525">
            <a:noFill/>
            <a:miter lim="800000"/>
          </a:ln>
          <a:effectLst/>
        </p:spPr>
        <p:txBody>
          <a:bodyPr wrap="none" anchor="t">
            <a:prstTxWarp prst="textNoShape">
              <a:avLst/>
            </a:prstTxWarp>
          </a:bodyPr>
          <a:lstStyle/>
          <a:p>
            <a:pPr algn="ctr"/>
            <a:r>
              <a:rPr lang="en-US" sz="1400" b="1">
                <a:solidFill>
                  <a:schemeClr val="accent2"/>
                </a:solidFill>
                <a:uFillTx/>
                <a:latin typeface="Optima"/>
                <a:cs typeface="Optima"/>
              </a:rPr>
              <a:t>Denatured</a:t>
            </a:r>
          </a:p>
          <a:p>
            <a:pPr algn="ctr"/>
            <a:r>
              <a:rPr lang="en-US" sz="1400" b="1">
                <a:solidFill>
                  <a:schemeClr val="accent2"/>
                </a:solidFill>
                <a:uFillTx/>
                <a:latin typeface="Optima"/>
                <a:cs typeface="Optima"/>
              </a:rPr>
              <a:t>Template</a:t>
            </a:r>
          </a:p>
        </p:txBody>
      </p:sp>
      <p:sp>
        <p:nvSpPr>
          <p:cNvPr id="47" name="Rectangle 23"/>
          <p:cNvSpPr>
            <a:spLocks noChangeArrowheads="1"/>
          </p:cNvSpPr>
          <p:nvPr/>
        </p:nvSpPr>
        <p:spPr bwMode="auto">
          <a:xfrm>
            <a:off x="4724400" y="1716405"/>
            <a:ext cx="1523999" cy="798195"/>
          </a:xfrm>
          <a:prstGeom prst="rect">
            <a:avLst/>
          </a:prstGeom>
          <a:solidFill>
            <a:schemeClr val="bg1"/>
          </a:solidFill>
          <a:ln w="9525">
            <a:noFill/>
            <a:miter lim="800000"/>
          </a:ln>
          <a:effectLst/>
        </p:spPr>
        <p:txBody>
          <a:bodyPr wrap="none" anchor="t">
            <a:prstTxWarp prst="textNoShape">
              <a:avLst/>
            </a:prstTxWarp>
          </a:bodyPr>
          <a:lstStyle/>
          <a:p>
            <a:pPr algn="ctr"/>
            <a:r>
              <a:rPr lang="en-US" sz="1400" b="1">
                <a:solidFill>
                  <a:schemeClr val="accent2"/>
                </a:solidFill>
                <a:uFillTx/>
                <a:latin typeface="Optima"/>
                <a:cs typeface="Optima"/>
              </a:rPr>
              <a:t>Run samples on</a:t>
            </a:r>
          </a:p>
          <a:p>
            <a:pPr algn="ctr"/>
            <a:r>
              <a:rPr lang="en-US" sz="1400" b="1">
                <a:solidFill>
                  <a:schemeClr val="accent2"/>
                </a:solidFill>
                <a:uFillTx/>
                <a:latin typeface="Optima"/>
                <a:cs typeface="Optima"/>
              </a:rPr>
              <a:t>denaturing</a:t>
            </a:r>
          </a:p>
          <a:p>
            <a:pPr algn="ctr"/>
            <a:r>
              <a:rPr lang="en-US" sz="1400" b="1">
                <a:solidFill>
                  <a:schemeClr val="accent2"/>
                </a:solidFill>
                <a:uFillTx/>
                <a:latin typeface="Optima"/>
                <a:cs typeface="Optima"/>
              </a:rPr>
              <a:t>polyacrylamide gel</a:t>
            </a:r>
          </a:p>
        </p:txBody>
      </p:sp>
      <p:grpSp>
        <p:nvGrpSpPr>
          <p:cNvPr id="50" name="Group 49"/>
          <p:cNvGrpSpPr/>
          <p:nvPr/>
        </p:nvGrpSpPr>
        <p:grpSpPr>
          <a:xfrm>
            <a:off x="6400800" y="1295400"/>
            <a:ext cx="2033409" cy="2514600"/>
            <a:chOff x="5359400" y="1295400"/>
            <a:chExt cx="2033409" cy="2514600"/>
          </a:xfrm>
        </p:grpSpPr>
        <p:pic>
          <p:nvPicPr>
            <p:cNvPr id="30" name="Picture 29" descr="dideoxy2.gif"/>
            <p:cNvPicPr>
              <a:picLocks noChangeAspect="1"/>
            </p:cNvPicPr>
            <p:nvPr/>
          </p:nvPicPr>
          <p:blipFill>
            <a:blip r:embed="rId5"/>
            <a:stretch>
              <a:fillRect/>
            </a:stretch>
          </p:blipFill>
          <p:spPr>
            <a:xfrm>
              <a:off x="5359400" y="1295400"/>
              <a:ext cx="1701800" cy="2514600"/>
            </a:xfrm>
            <a:prstGeom prst="rect">
              <a:avLst/>
            </a:prstGeom>
          </p:spPr>
        </p:pic>
        <p:sp>
          <p:nvSpPr>
            <p:cNvPr id="48" name="TextBox 47"/>
            <p:cNvSpPr txBox="1">
              <a:spLocks/>
            </p:cNvSpPr>
            <p:nvPr/>
          </p:nvSpPr>
          <p:spPr>
            <a:xfrm>
              <a:off x="7019783" y="3210580"/>
              <a:ext cx="364202" cy="461665"/>
            </a:xfrm>
            <a:prstGeom prst="rect">
              <a:avLst/>
            </a:prstGeom>
            <a:noFill/>
          </p:spPr>
          <p:txBody>
            <a:bodyPr wrap="none" rtlCol="0">
              <a:spAutoFit/>
            </a:bodyPr>
            <a:lstStyle/>
            <a:p>
              <a:r>
                <a:rPr lang="en-US" sz="2400" b="1">
                  <a:solidFill>
                    <a:srgbClr val="FF0000"/>
                  </a:solidFill>
                  <a:uFillTx/>
                </a:rPr>
                <a:t>+</a:t>
              </a:r>
            </a:p>
          </p:txBody>
        </p:sp>
        <p:sp>
          <p:nvSpPr>
            <p:cNvPr id="49" name="TextBox 48"/>
            <p:cNvSpPr txBox="1">
              <a:spLocks/>
            </p:cNvSpPr>
            <p:nvPr/>
          </p:nvSpPr>
          <p:spPr>
            <a:xfrm>
              <a:off x="7032765" y="1755160"/>
              <a:ext cx="360044" cy="461665"/>
            </a:xfrm>
            <a:prstGeom prst="rect">
              <a:avLst/>
            </a:prstGeom>
            <a:noFill/>
          </p:spPr>
          <p:txBody>
            <a:bodyPr wrap="none" rtlCol="0">
              <a:spAutoFit/>
            </a:bodyPr>
            <a:lstStyle/>
            <a:p>
              <a:r>
                <a:rPr lang="en-US" sz="2400" b="1">
                  <a:solidFill>
                    <a:srgbClr val="333399"/>
                  </a:solidFill>
                  <a:uFillTx/>
                </a:rPr>
                <a:t>−</a:t>
              </a:r>
            </a:p>
          </p:txBody>
        </p:sp>
      </p:grpSp>
      <p:sp>
        <p:nvSpPr>
          <p:cNvPr id="51" name="TextBox 50"/>
          <p:cNvSpPr txBox="1">
            <a:spLocks/>
          </p:cNvSpPr>
          <p:nvPr/>
        </p:nvSpPr>
        <p:spPr>
          <a:xfrm>
            <a:off x="808781" y="6248400"/>
            <a:ext cx="410419" cy="338554"/>
          </a:xfrm>
          <a:prstGeom prst="rect">
            <a:avLst/>
          </a:prstGeom>
          <a:noFill/>
        </p:spPr>
        <p:txBody>
          <a:bodyPr wrap="none" rtlCol="0">
            <a:spAutoFit/>
          </a:bodyPr>
          <a:lstStyle/>
          <a:p>
            <a:r>
              <a:rPr lang="en-US" sz="1600" b="1" i="1">
                <a:solidFill>
                  <a:srgbClr val="333399"/>
                </a:solidFill>
                <a:uFillTx/>
                <a:latin typeface="Optima"/>
                <a:cs typeface="Optima"/>
              </a:rPr>
              <a:t>5'</a:t>
            </a:r>
          </a:p>
        </p:txBody>
      </p:sp>
      <p:sp>
        <p:nvSpPr>
          <p:cNvPr id="52" name="TextBox 51"/>
          <p:cNvSpPr txBox="1">
            <a:spLocks/>
          </p:cNvSpPr>
          <p:nvPr/>
        </p:nvSpPr>
        <p:spPr>
          <a:xfrm>
            <a:off x="853565" y="3972245"/>
            <a:ext cx="410419" cy="338554"/>
          </a:xfrm>
          <a:prstGeom prst="rect">
            <a:avLst/>
          </a:prstGeom>
          <a:noFill/>
        </p:spPr>
        <p:txBody>
          <a:bodyPr wrap="none" rtlCol="0">
            <a:spAutoFit/>
          </a:bodyPr>
          <a:lstStyle/>
          <a:p>
            <a:r>
              <a:rPr lang="en-US" sz="1600" b="1" i="1">
                <a:solidFill>
                  <a:srgbClr val="333399"/>
                </a:solidFill>
                <a:uFillTx/>
                <a:latin typeface="Optima"/>
                <a:cs typeface="Optima"/>
              </a:rPr>
              <a:t>3'</a:t>
            </a:r>
          </a:p>
        </p:txBody>
      </p:sp>
      <p:cxnSp>
        <p:nvCxnSpPr>
          <p:cNvPr id="54" name="Straight Arrow Connector 53"/>
          <p:cNvCxnSpPr>
            <a:stCxn id="56" idx="4"/>
            <a:endCxn id="55" idx="0"/>
          </p:cNvCxnSpPr>
          <p:nvPr/>
        </p:nvCxnSpPr>
        <p:spPr bwMode="auto">
          <a:xfrm rot="5400000">
            <a:off x="7673118" y="2730028"/>
            <a:ext cx="1142370" cy="9845"/>
          </a:xfrm>
          <a:prstGeom prst="straightConnector1">
            <a:avLst/>
          </a:prstGeom>
          <a:solidFill>
            <a:schemeClr val="accent1"/>
          </a:solidFill>
          <a:ln w="22225" cap="flat" cmpd="sng" algn="ctr">
            <a:solidFill>
              <a:schemeClr val="tx1"/>
            </a:solidFill>
            <a:prstDash val="solid"/>
            <a:round/>
            <a:headEnd type="none" w="med" len="med"/>
            <a:tailEnd type="arrow" w="med" len="med"/>
          </a:ln>
          <a:effectLst/>
        </p:spPr>
      </p:cxnSp>
      <p:sp>
        <p:nvSpPr>
          <p:cNvPr id="55" name="Oval 54"/>
          <p:cNvSpPr>
            <a:spLocks/>
          </p:cNvSpPr>
          <p:nvPr/>
        </p:nvSpPr>
        <p:spPr bwMode="auto">
          <a:xfrm>
            <a:off x="8082910" y="3306135"/>
            <a:ext cx="312940" cy="3129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56" name="Oval 55"/>
          <p:cNvSpPr>
            <a:spLocks/>
          </p:cNvSpPr>
          <p:nvPr/>
        </p:nvSpPr>
        <p:spPr bwMode="auto">
          <a:xfrm>
            <a:off x="8092755" y="1850825"/>
            <a:ext cx="312940" cy="31294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7" name="Rectangle 3"/>
          <p:cNvSpPr>
            <a:spLocks noChangeArrowheads="1"/>
          </p:cNvSpPr>
          <p:nvPr/>
        </p:nvSpPr>
        <p:spPr bwMode="auto">
          <a:xfrm>
            <a:off x="533400" y="4862513"/>
            <a:ext cx="1371600" cy="685800"/>
          </a:xfrm>
          <a:prstGeom prst="rect">
            <a:avLst/>
          </a:prstGeom>
          <a:solidFill>
            <a:schemeClr val="bg1"/>
          </a:solidFill>
          <a:ln w="9525">
            <a:noFill/>
            <a:miter lim="800000"/>
          </a:ln>
          <a:effectLst/>
        </p:spPr>
        <p:txBody>
          <a:bodyPr wrap="none" anchor="ctr">
            <a:prstTxWarp prst="textNoShape">
              <a:avLst/>
            </a:prstTxWarp>
          </a:bodyPr>
          <a:lstStyle/>
          <a:p>
            <a:endParaRPr lang="en-US">
              <a:uFillTx/>
            </a:endParaRPr>
          </a:p>
        </p:txBody>
      </p:sp>
      <p:sp>
        <p:nvSpPr>
          <p:cNvPr id="9" name="Title 8"/>
          <p:cNvSpPr>
            <a:spLocks noGrp="1"/>
          </p:cNvSpPr>
          <p:nvPr>
            <p:ph type="title"/>
          </p:nvPr>
        </p:nvSpPr>
        <p:spPr/>
        <p:txBody>
          <a:bodyPr/>
          <a:lstStyle/>
          <a:p>
            <a:r>
              <a:rPr lang="en-US">
                <a:uFillTx/>
              </a:rPr>
              <a:t>Capillary Gel Electrophoresis</a:t>
            </a:r>
          </a:p>
        </p:txBody>
      </p:sp>
      <p:sp>
        <p:nvSpPr>
          <p:cNvPr id="8" name="Slide Number Placeholder 7"/>
          <p:cNvSpPr>
            <a:spLocks noGrp="1"/>
          </p:cNvSpPr>
          <p:nvPr>
            <p:ph type="sldNum" sz="quarter" idx="4294967295"/>
          </p:nvPr>
        </p:nvSpPr>
        <p:spPr>
          <a:xfrm>
            <a:off x="6934200" y="6492875"/>
            <a:ext cx="2133600" cy="365125"/>
          </a:xfrm>
        </p:spPr>
        <p:txBody>
          <a:bodyPr/>
          <a:lstStyle/>
          <a:p>
            <a:fld id="{2657A064-0023-3244-BDAF-37E5600EBEC8}" type="slidenum">
              <a:rPr lang="en-US">
                <a:uFillTx/>
              </a:rPr>
              <a:pPr/>
              <a:t>9</a:t>
            </a:fld>
            <a:endParaRPr lang="en-US">
              <a:uFillTx/>
            </a:endParaRPr>
          </a:p>
        </p:txBody>
      </p:sp>
      <p:grpSp>
        <p:nvGrpSpPr>
          <p:cNvPr id="38" name="Group 37"/>
          <p:cNvGrpSpPr/>
          <p:nvPr/>
        </p:nvGrpSpPr>
        <p:grpSpPr>
          <a:xfrm>
            <a:off x="152400" y="1295400"/>
            <a:ext cx="6629400" cy="5562600"/>
            <a:chOff x="4419600" y="1295400"/>
            <a:chExt cx="6629400" cy="5562600"/>
          </a:xfrm>
        </p:grpSpPr>
        <p:pic>
          <p:nvPicPr>
            <p:cNvPr id="10" name="Picture 9"/>
            <p:cNvPicPr>
              <a:picLocks noChangeAspect="1"/>
            </p:cNvPicPr>
            <p:nvPr/>
          </p:nvPicPr>
          <p:blipFill>
            <a:blip r:embed="rId3"/>
            <a:stretch>
              <a:fillRect/>
            </a:stretch>
          </p:blipFill>
          <p:spPr>
            <a:xfrm>
              <a:off x="4648201" y="1295400"/>
              <a:ext cx="3200400" cy="5188998"/>
            </a:xfrm>
            <a:prstGeom prst="rect">
              <a:avLst/>
            </a:prstGeom>
          </p:spPr>
        </p:pic>
        <p:grpSp>
          <p:nvGrpSpPr>
            <p:cNvPr id="37" name="Group 36"/>
            <p:cNvGrpSpPr/>
            <p:nvPr/>
          </p:nvGrpSpPr>
          <p:grpSpPr>
            <a:xfrm>
              <a:off x="4419600" y="4191000"/>
              <a:ext cx="6629400" cy="2667000"/>
              <a:chOff x="4419600" y="4191000"/>
              <a:chExt cx="6629400" cy="2667000"/>
            </a:xfrm>
          </p:grpSpPr>
          <p:grpSp>
            <p:nvGrpSpPr>
              <p:cNvPr id="35" name="Group 34"/>
              <p:cNvGrpSpPr/>
              <p:nvPr/>
            </p:nvGrpSpPr>
            <p:grpSpPr>
              <a:xfrm>
                <a:off x="4419600" y="4191000"/>
                <a:ext cx="6629400" cy="2667000"/>
                <a:chOff x="4419600" y="4191000"/>
                <a:chExt cx="6629400" cy="2667000"/>
              </a:xfrm>
            </p:grpSpPr>
            <p:grpSp>
              <p:nvGrpSpPr>
                <p:cNvPr id="28" name="Group 27"/>
                <p:cNvGrpSpPr/>
                <p:nvPr/>
              </p:nvGrpSpPr>
              <p:grpSpPr>
                <a:xfrm>
                  <a:off x="4725559" y="4191000"/>
                  <a:ext cx="6323441" cy="2667000"/>
                  <a:chOff x="4725559" y="4191000"/>
                  <a:chExt cx="6323441" cy="2667000"/>
                </a:xfrm>
              </p:grpSpPr>
              <p:pic>
                <p:nvPicPr>
                  <p:cNvPr id="26" name="Picture 25"/>
                  <p:cNvPicPr>
                    <a:picLocks noChangeAspect="1"/>
                  </p:cNvPicPr>
                  <p:nvPr/>
                </p:nvPicPr>
                <p:blipFill>
                  <a:blip r:embed="rId4"/>
                  <a:stretch>
                    <a:fillRect/>
                  </a:stretch>
                </p:blipFill>
                <p:spPr>
                  <a:xfrm>
                    <a:off x="4725559" y="4534426"/>
                    <a:ext cx="6323441" cy="2323574"/>
                  </a:xfrm>
                  <a:prstGeom prst="rect">
                    <a:avLst/>
                  </a:prstGeom>
                </p:spPr>
              </p:pic>
              <p:sp>
                <p:nvSpPr>
                  <p:cNvPr id="27" name="Rectangle 26"/>
                  <p:cNvSpPr>
                    <a:spLocks/>
                  </p:cNvSpPr>
                  <p:nvPr/>
                </p:nvSpPr>
                <p:spPr bwMode="auto">
                  <a:xfrm>
                    <a:off x="5486400" y="4191000"/>
                    <a:ext cx="1524000" cy="198438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900" b="1" i="0" u="none" strike="noStrike" cap="none" normalizeH="0" baseline="0">
                      <a:ln>
                        <a:noFill/>
                      </a:ln>
                      <a:solidFill>
                        <a:schemeClr val="tx1"/>
                      </a:solidFill>
                      <a:effectLst/>
                      <a:uFillTx/>
                      <a:latin typeface="Optima"/>
                      <a:cs typeface="Optima"/>
                    </a:endParaRPr>
                  </a:p>
                </p:txBody>
              </p:sp>
            </p:grpSp>
            <p:sp>
              <p:nvSpPr>
                <p:cNvPr id="32" name="Rectangle 31"/>
                <p:cNvSpPr>
                  <a:spLocks/>
                </p:cNvSpPr>
                <p:nvPr/>
              </p:nvSpPr>
              <p:spPr bwMode="auto">
                <a:xfrm>
                  <a:off x="4419600" y="4581258"/>
                  <a:ext cx="381000" cy="153723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34" name="Rectangle 33"/>
                <p:cNvSpPr>
                  <a:spLocks/>
                </p:cNvSpPr>
                <p:nvPr/>
              </p:nvSpPr>
              <p:spPr bwMode="auto">
                <a:xfrm>
                  <a:off x="7658101" y="4343400"/>
                  <a:ext cx="381000" cy="427038"/>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grpSp>
          <p:grpSp>
            <p:nvGrpSpPr>
              <p:cNvPr id="36" name="Group 35"/>
              <p:cNvGrpSpPr/>
              <p:nvPr/>
            </p:nvGrpSpPr>
            <p:grpSpPr>
              <a:xfrm>
                <a:off x="5403850" y="4305795"/>
                <a:ext cx="1828800" cy="2432717"/>
                <a:chOff x="5403850" y="4305795"/>
                <a:chExt cx="1828800" cy="2432717"/>
              </a:xfrm>
            </p:grpSpPr>
            <p:cxnSp>
              <p:nvCxnSpPr>
                <p:cNvPr id="30" name="Straight Connector 29"/>
                <p:cNvCxnSpPr/>
                <p:nvPr/>
              </p:nvCxnSpPr>
              <p:spPr bwMode="auto">
                <a:xfrm>
                  <a:off x="5403850" y="5230285"/>
                  <a:ext cx="1828800"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31" name="TextBox 30"/>
                <p:cNvSpPr txBox="1">
                  <a:spLocks/>
                </p:cNvSpPr>
                <p:nvPr/>
              </p:nvSpPr>
              <p:spPr>
                <a:xfrm>
                  <a:off x="6455746" y="4305795"/>
                  <a:ext cx="367099" cy="2432717"/>
                </a:xfrm>
                <a:prstGeom prst="rect">
                  <a:avLst/>
                </a:prstGeom>
                <a:noFill/>
              </p:spPr>
              <p:txBody>
                <a:bodyPr wrap="none" rtlCol="0">
                  <a:spAutoFit/>
                </a:bodyPr>
                <a:lstStyle/>
                <a:p>
                  <a:pPr algn="ctr" defTabSz="914400" eaLnBrk="0" fontAlgn="base" hangingPunct="0">
                    <a:lnSpc>
                      <a:spcPct val="95000"/>
                    </a:lnSpc>
                    <a:spcBef>
                      <a:spcPct val="0"/>
                    </a:spcBef>
                  </a:pPr>
                  <a:r>
                    <a:rPr lang="en-US" sz="1000" b="1" i="1">
                      <a:uFillTx/>
                      <a:latin typeface="Optima"/>
                      <a:cs typeface="Optima"/>
                    </a:rPr>
                    <a:t>3'-</a:t>
                  </a:r>
                </a:p>
                <a:p>
                  <a:pPr algn="ctr" defTabSz="914400" eaLnBrk="0" fontAlgn="base" hangingPunct="0">
                    <a:lnSpc>
                      <a:spcPct val="95000"/>
                    </a:lnSpc>
                    <a:spcBef>
                      <a:spcPct val="0"/>
                    </a:spcBef>
                  </a:pPr>
                  <a:r>
                    <a:rPr lang="en-US" sz="1000" b="1">
                      <a:uFillTx/>
                      <a:latin typeface="Optima"/>
                      <a:cs typeface="Optima"/>
                    </a:rPr>
                    <a:t>G</a:t>
                  </a:r>
                </a:p>
                <a:p>
                  <a:pPr algn="ctr" defTabSz="914400" eaLnBrk="0" fontAlgn="base" hangingPunct="0">
                    <a:lnSpc>
                      <a:spcPct val="95000"/>
                    </a:lnSpc>
                    <a:spcBef>
                      <a:spcPct val="0"/>
                    </a:spcBef>
                  </a:pPr>
                  <a:r>
                    <a:rPr lang="en-US" sz="1000" b="1">
                      <a:uFillTx/>
                      <a:latin typeface="Optima"/>
                      <a:cs typeface="Optima"/>
                    </a:rPr>
                    <a:t>A</a:t>
                  </a:r>
                </a:p>
                <a:p>
                  <a:pPr algn="ctr" defTabSz="914400" eaLnBrk="0" fontAlgn="base" hangingPunct="0">
                    <a:lnSpc>
                      <a:spcPct val="95000"/>
                    </a:lnSpc>
                    <a:spcBef>
                      <a:spcPct val="0"/>
                    </a:spcBef>
                  </a:pPr>
                  <a:r>
                    <a:rPr lang="en-US" sz="1000" b="1">
                      <a:uFillTx/>
                      <a:latin typeface="Optima"/>
                      <a:cs typeface="Optima"/>
                    </a:rPr>
                    <a:t>C</a:t>
                  </a:r>
                </a:p>
                <a:p>
                  <a:pPr algn="ctr" defTabSz="914400" eaLnBrk="0" fontAlgn="base" hangingPunct="0">
                    <a:lnSpc>
                      <a:spcPct val="95000"/>
                    </a:lnSpc>
                    <a:spcBef>
                      <a:spcPct val="0"/>
                    </a:spcBef>
                  </a:pPr>
                  <a:r>
                    <a:rPr lang="en-US" sz="1000" b="1">
                      <a:uFillTx/>
                      <a:latin typeface="Optima"/>
                      <a:cs typeface="Optima"/>
                    </a:rPr>
                    <a:t>T</a:t>
                  </a:r>
                </a:p>
                <a:p>
                  <a:pPr algn="ctr" defTabSz="914400" eaLnBrk="0" fontAlgn="base" hangingPunct="0">
                    <a:lnSpc>
                      <a:spcPct val="95000"/>
                    </a:lnSpc>
                    <a:spcBef>
                      <a:spcPct val="0"/>
                    </a:spcBef>
                  </a:pPr>
                  <a:r>
                    <a:rPr lang="en-US" sz="1000" b="1">
                      <a:uFillTx/>
                      <a:latin typeface="Optima"/>
                      <a:cs typeface="Optima"/>
                    </a:rPr>
                    <a:t>G</a:t>
                  </a:r>
                </a:p>
                <a:p>
                  <a:pPr algn="ctr" defTabSz="914400" eaLnBrk="0" fontAlgn="base" hangingPunct="0">
                    <a:lnSpc>
                      <a:spcPct val="95000"/>
                    </a:lnSpc>
                    <a:spcBef>
                      <a:spcPct val="0"/>
                    </a:spcBef>
                  </a:pPr>
                  <a:r>
                    <a:rPr lang="en-US" sz="1000" b="1">
                      <a:uFillTx/>
                      <a:latin typeface="Optima"/>
                      <a:cs typeface="Optima"/>
                    </a:rPr>
                    <a:t>A</a:t>
                  </a:r>
                </a:p>
                <a:p>
                  <a:pPr algn="ctr" defTabSz="914400" eaLnBrk="0" fontAlgn="base" hangingPunct="0">
                    <a:lnSpc>
                      <a:spcPct val="95000"/>
                    </a:lnSpc>
                    <a:spcBef>
                      <a:spcPct val="0"/>
                    </a:spcBef>
                  </a:pPr>
                  <a:r>
                    <a:rPr lang="en-US" sz="1000" b="1">
                      <a:uFillTx/>
                      <a:latin typeface="Optima"/>
                      <a:cs typeface="Optima"/>
                    </a:rPr>
                    <a:t>A</a:t>
                  </a:r>
                </a:p>
                <a:p>
                  <a:pPr algn="ctr" defTabSz="914400" eaLnBrk="0" fontAlgn="base" hangingPunct="0">
                    <a:lnSpc>
                      <a:spcPct val="95000"/>
                    </a:lnSpc>
                    <a:spcBef>
                      <a:spcPct val="0"/>
                    </a:spcBef>
                  </a:pPr>
                  <a:r>
                    <a:rPr lang="en-US" sz="1000" b="1">
                      <a:uFillTx/>
                      <a:latin typeface="Optima"/>
                      <a:cs typeface="Optima"/>
                    </a:rPr>
                    <a:t>G</a:t>
                  </a:r>
                </a:p>
                <a:p>
                  <a:pPr algn="ctr" defTabSz="914400" eaLnBrk="0" fontAlgn="base" hangingPunct="0">
                    <a:lnSpc>
                      <a:spcPct val="95000"/>
                    </a:lnSpc>
                    <a:spcBef>
                      <a:spcPct val="0"/>
                    </a:spcBef>
                  </a:pPr>
                  <a:r>
                    <a:rPr lang="en-US" sz="1000" b="1">
                      <a:uFillTx/>
                      <a:latin typeface="Optima"/>
                      <a:cs typeface="Optima"/>
                    </a:rPr>
                    <a:t>C</a:t>
                  </a:r>
                </a:p>
                <a:p>
                  <a:pPr algn="ctr" defTabSz="914400" eaLnBrk="0" fontAlgn="base" hangingPunct="0">
                    <a:lnSpc>
                      <a:spcPct val="95000"/>
                    </a:lnSpc>
                    <a:spcBef>
                      <a:spcPct val="0"/>
                    </a:spcBef>
                  </a:pPr>
                  <a:r>
                    <a:rPr lang="en-US" sz="1000" b="1">
                      <a:uFillTx/>
                      <a:latin typeface="Optima"/>
                      <a:cs typeface="Optima"/>
                    </a:rPr>
                    <a:t>T</a:t>
                  </a:r>
                </a:p>
                <a:p>
                  <a:pPr algn="ctr" defTabSz="914400" eaLnBrk="0" fontAlgn="base" hangingPunct="0">
                    <a:lnSpc>
                      <a:spcPct val="95000"/>
                    </a:lnSpc>
                    <a:spcBef>
                      <a:spcPct val="0"/>
                    </a:spcBef>
                  </a:pPr>
                  <a:r>
                    <a:rPr lang="en-US" sz="1000" b="1">
                      <a:uFillTx/>
                      <a:latin typeface="Optima"/>
                      <a:cs typeface="Optima"/>
                    </a:rPr>
                    <a:t>G</a:t>
                  </a:r>
                </a:p>
                <a:p>
                  <a:pPr algn="ctr" defTabSz="914400" eaLnBrk="0" fontAlgn="base" hangingPunct="0">
                    <a:lnSpc>
                      <a:spcPct val="95000"/>
                    </a:lnSpc>
                    <a:spcBef>
                      <a:spcPct val="0"/>
                    </a:spcBef>
                  </a:pPr>
                  <a:r>
                    <a:rPr lang="en-US" sz="1000" b="1">
                      <a:uFillTx/>
                      <a:latin typeface="Optima"/>
                      <a:cs typeface="Optima"/>
                    </a:rPr>
                    <a:t>T</a:t>
                  </a:r>
                </a:p>
                <a:p>
                  <a:pPr algn="ctr" defTabSz="914400" eaLnBrk="0" fontAlgn="base" hangingPunct="0">
                    <a:lnSpc>
                      <a:spcPct val="95000"/>
                    </a:lnSpc>
                    <a:spcBef>
                      <a:spcPct val="0"/>
                    </a:spcBef>
                  </a:pPr>
                  <a:r>
                    <a:rPr lang="en-US" sz="1000" b="1">
                      <a:uFillTx/>
                      <a:latin typeface="Optima"/>
                      <a:cs typeface="Optima"/>
                    </a:rPr>
                    <a:t>T</a:t>
                  </a:r>
                </a:p>
                <a:p>
                  <a:pPr algn="ctr" defTabSz="914400" eaLnBrk="0" fontAlgn="base" hangingPunct="0">
                    <a:lnSpc>
                      <a:spcPct val="95000"/>
                    </a:lnSpc>
                    <a:spcBef>
                      <a:spcPct val="0"/>
                    </a:spcBef>
                  </a:pPr>
                  <a:r>
                    <a:rPr lang="en-US" sz="1000" b="1" i="1">
                      <a:uFillTx/>
                      <a:latin typeface="Optima"/>
                      <a:cs typeface="Optima"/>
                    </a:rPr>
                    <a:t>-5'</a:t>
                  </a:r>
                </a:p>
                <a:p>
                  <a:pPr algn="ctr">
                    <a:lnSpc>
                      <a:spcPct val="95000"/>
                    </a:lnSpc>
                  </a:pPr>
                  <a:endParaRPr lang="en-US" sz="1000">
                    <a:uFillTx/>
                  </a:endParaRPr>
                </a:p>
              </p:txBody>
            </p:sp>
            <p:grpSp>
              <p:nvGrpSpPr>
                <p:cNvPr id="25" name="Group 24"/>
                <p:cNvGrpSpPr/>
                <p:nvPr/>
              </p:nvGrpSpPr>
              <p:grpSpPr>
                <a:xfrm>
                  <a:off x="6089650" y="4343400"/>
                  <a:ext cx="393192" cy="2140998"/>
                  <a:chOff x="6013450" y="4343400"/>
                  <a:chExt cx="393192" cy="2140998"/>
                </a:xfrm>
              </p:grpSpPr>
              <p:sp>
                <p:nvSpPr>
                  <p:cNvPr id="11" name="Can 10"/>
                  <p:cNvSpPr>
                    <a:spLocks/>
                  </p:cNvSpPr>
                  <p:nvPr/>
                </p:nvSpPr>
                <p:spPr bwMode="auto">
                  <a:xfrm>
                    <a:off x="6013450" y="4343400"/>
                    <a:ext cx="393192" cy="2140998"/>
                  </a:xfrm>
                  <a:prstGeom prst="can">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24" name="Can 23"/>
                  <p:cNvSpPr>
                    <a:spLocks/>
                  </p:cNvSpPr>
                  <p:nvPr/>
                </p:nvSpPr>
                <p:spPr bwMode="auto">
                  <a:xfrm>
                    <a:off x="6019800" y="6203949"/>
                    <a:ext cx="381000" cy="152401"/>
                  </a:xfrm>
                  <a:prstGeom prst="can">
                    <a:avLst>
                      <a:gd name="adj" fmla="val 50000"/>
                    </a:avLst>
                  </a:prstGeom>
                  <a:gradFill flip="none" rotWithShape="1">
                    <a:gsLst>
                      <a:gs pos="0">
                        <a:srgbClr val="FF0000"/>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23" name="Can 22"/>
                  <p:cNvSpPr>
                    <a:spLocks/>
                  </p:cNvSpPr>
                  <p:nvPr/>
                </p:nvSpPr>
                <p:spPr bwMode="auto">
                  <a:xfrm>
                    <a:off x="6019800" y="6061606"/>
                    <a:ext cx="381000" cy="152401"/>
                  </a:xfrm>
                  <a:prstGeom prst="can">
                    <a:avLst>
                      <a:gd name="adj" fmla="val 50000"/>
                    </a:avLst>
                  </a:prstGeom>
                  <a:gradFill flip="none" rotWithShape="1">
                    <a:gsLst>
                      <a:gs pos="0">
                        <a:srgbClr val="FF0000"/>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15" name="Can 14"/>
                  <p:cNvSpPr>
                    <a:spLocks/>
                  </p:cNvSpPr>
                  <p:nvPr/>
                </p:nvSpPr>
                <p:spPr bwMode="auto">
                  <a:xfrm>
                    <a:off x="6019800" y="5919260"/>
                    <a:ext cx="381000" cy="152401"/>
                  </a:xfrm>
                  <a:prstGeom prst="can">
                    <a:avLst>
                      <a:gd name="adj" fmla="val 50000"/>
                    </a:avLst>
                  </a:prstGeom>
                  <a:gradFill flip="none" rotWithShape="1">
                    <a:gsLst>
                      <a:gs pos="0">
                        <a:srgbClr val="FFDD0D"/>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22" name="Can 21"/>
                  <p:cNvSpPr>
                    <a:spLocks/>
                  </p:cNvSpPr>
                  <p:nvPr/>
                </p:nvSpPr>
                <p:spPr bwMode="auto">
                  <a:xfrm>
                    <a:off x="6019800" y="5776914"/>
                    <a:ext cx="381000" cy="152401"/>
                  </a:xfrm>
                  <a:prstGeom prst="can">
                    <a:avLst>
                      <a:gd name="adj" fmla="val 50000"/>
                    </a:avLst>
                  </a:prstGeom>
                  <a:gradFill flip="none" rotWithShape="1">
                    <a:gsLst>
                      <a:gs pos="0">
                        <a:srgbClr val="FF0000"/>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20" name="Can 19"/>
                  <p:cNvSpPr>
                    <a:spLocks/>
                  </p:cNvSpPr>
                  <p:nvPr/>
                </p:nvSpPr>
                <p:spPr bwMode="auto">
                  <a:xfrm>
                    <a:off x="6019800" y="5634568"/>
                    <a:ext cx="381000" cy="152401"/>
                  </a:xfrm>
                  <a:prstGeom prst="can">
                    <a:avLst>
                      <a:gd name="adj" fmla="val 50000"/>
                    </a:avLst>
                  </a:prstGeom>
                  <a:gradFill flip="none" rotWithShape="1">
                    <a:gsLst>
                      <a:gs pos="0">
                        <a:srgbClr val="0000FF"/>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14" name="Can 13"/>
                  <p:cNvSpPr>
                    <a:spLocks/>
                  </p:cNvSpPr>
                  <p:nvPr/>
                </p:nvSpPr>
                <p:spPr bwMode="auto">
                  <a:xfrm>
                    <a:off x="6019800" y="5492222"/>
                    <a:ext cx="381000" cy="152401"/>
                  </a:xfrm>
                  <a:prstGeom prst="can">
                    <a:avLst>
                      <a:gd name="adj" fmla="val 50000"/>
                    </a:avLst>
                  </a:prstGeom>
                  <a:gradFill flip="none" rotWithShape="1">
                    <a:gsLst>
                      <a:gs pos="0">
                        <a:srgbClr val="FFDD0D"/>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18" name="Can 17"/>
                  <p:cNvSpPr>
                    <a:spLocks/>
                  </p:cNvSpPr>
                  <p:nvPr/>
                </p:nvSpPr>
                <p:spPr bwMode="auto">
                  <a:xfrm>
                    <a:off x="6019800" y="5349876"/>
                    <a:ext cx="381000" cy="152401"/>
                  </a:xfrm>
                  <a:prstGeom prst="can">
                    <a:avLst>
                      <a:gd name="adj" fmla="val 50000"/>
                    </a:avLst>
                  </a:prstGeom>
                  <a:gradFill flip="none" rotWithShape="1">
                    <a:gsLst>
                      <a:gs pos="0">
                        <a:srgbClr val="008000"/>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17" name="Can 16"/>
                  <p:cNvSpPr>
                    <a:spLocks/>
                  </p:cNvSpPr>
                  <p:nvPr/>
                </p:nvSpPr>
                <p:spPr bwMode="auto">
                  <a:xfrm>
                    <a:off x="6019800" y="5207530"/>
                    <a:ext cx="381000" cy="152401"/>
                  </a:xfrm>
                  <a:prstGeom prst="can">
                    <a:avLst>
                      <a:gd name="adj" fmla="val 50000"/>
                    </a:avLst>
                  </a:prstGeom>
                  <a:gradFill flip="none" rotWithShape="1">
                    <a:gsLst>
                      <a:gs pos="0">
                        <a:srgbClr val="008000"/>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13" name="Can 12"/>
                  <p:cNvSpPr>
                    <a:spLocks/>
                  </p:cNvSpPr>
                  <p:nvPr/>
                </p:nvSpPr>
                <p:spPr bwMode="auto">
                  <a:xfrm>
                    <a:off x="6019800" y="5065184"/>
                    <a:ext cx="381000" cy="152401"/>
                  </a:xfrm>
                  <a:prstGeom prst="can">
                    <a:avLst>
                      <a:gd name="adj" fmla="val 50000"/>
                    </a:avLst>
                  </a:prstGeom>
                  <a:gradFill flip="none" rotWithShape="1">
                    <a:gsLst>
                      <a:gs pos="0">
                        <a:srgbClr val="FFDD0D"/>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21" name="Can 20"/>
                  <p:cNvSpPr>
                    <a:spLocks/>
                  </p:cNvSpPr>
                  <p:nvPr/>
                </p:nvSpPr>
                <p:spPr bwMode="auto">
                  <a:xfrm>
                    <a:off x="6019800" y="4922838"/>
                    <a:ext cx="381000" cy="152401"/>
                  </a:xfrm>
                  <a:prstGeom prst="can">
                    <a:avLst>
                      <a:gd name="adj" fmla="val 50000"/>
                    </a:avLst>
                  </a:prstGeom>
                  <a:gradFill flip="none" rotWithShape="1">
                    <a:gsLst>
                      <a:gs pos="0">
                        <a:srgbClr val="FF0000"/>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19" name="Can 18"/>
                  <p:cNvSpPr>
                    <a:spLocks/>
                  </p:cNvSpPr>
                  <p:nvPr/>
                </p:nvSpPr>
                <p:spPr bwMode="auto">
                  <a:xfrm>
                    <a:off x="6019800" y="4780492"/>
                    <a:ext cx="381000" cy="152401"/>
                  </a:xfrm>
                  <a:prstGeom prst="can">
                    <a:avLst>
                      <a:gd name="adj" fmla="val 50000"/>
                    </a:avLst>
                  </a:prstGeom>
                  <a:gradFill flip="none" rotWithShape="1">
                    <a:gsLst>
                      <a:gs pos="0">
                        <a:srgbClr val="0000FF"/>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16" name="Can 15"/>
                  <p:cNvSpPr>
                    <a:spLocks/>
                  </p:cNvSpPr>
                  <p:nvPr/>
                </p:nvSpPr>
                <p:spPr bwMode="auto">
                  <a:xfrm>
                    <a:off x="6019800" y="4638146"/>
                    <a:ext cx="381000" cy="152401"/>
                  </a:xfrm>
                  <a:prstGeom prst="can">
                    <a:avLst>
                      <a:gd name="adj" fmla="val 50000"/>
                    </a:avLst>
                  </a:prstGeom>
                  <a:gradFill flip="none" rotWithShape="1">
                    <a:gsLst>
                      <a:gs pos="0">
                        <a:srgbClr val="008000"/>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
                <p:nvSpPr>
                  <p:cNvPr id="12" name="Can 11"/>
                  <p:cNvSpPr>
                    <a:spLocks/>
                  </p:cNvSpPr>
                  <p:nvPr/>
                </p:nvSpPr>
                <p:spPr bwMode="auto">
                  <a:xfrm>
                    <a:off x="6019800" y="4495800"/>
                    <a:ext cx="381000" cy="152401"/>
                  </a:xfrm>
                  <a:prstGeom prst="can">
                    <a:avLst>
                      <a:gd name="adj" fmla="val 50000"/>
                    </a:avLst>
                  </a:prstGeom>
                  <a:gradFill flip="none" rotWithShape="1">
                    <a:gsLst>
                      <a:gs pos="0">
                        <a:srgbClr val="FFDD0D"/>
                      </a:gs>
                      <a:gs pos="100000">
                        <a:srgbClr val="FFFFFF"/>
                      </a:gs>
                    </a:gsLst>
                    <a:lin ang="162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grpSp>
          </p:grpSp>
        </p:grpSp>
      </p:grpSp>
      <p:sp>
        <p:nvSpPr>
          <p:cNvPr id="39" name="Text Box 5"/>
          <p:cNvSpPr txBox="1">
            <a:spLocks noChangeArrowheads="1"/>
          </p:cNvSpPr>
          <p:nvPr/>
        </p:nvSpPr>
        <p:spPr bwMode="auto">
          <a:xfrm>
            <a:off x="3848101" y="1343323"/>
            <a:ext cx="5067299" cy="2923877"/>
          </a:xfrm>
          <a:prstGeom prst="rect">
            <a:avLst/>
          </a:prstGeom>
          <a:noFill/>
          <a:ln w="9525">
            <a:noFill/>
            <a:miter lim="800000"/>
          </a:ln>
          <a:effectLst/>
        </p:spPr>
        <p:txBody>
          <a:bodyPr wrap="square">
            <a:prstTxWarp prst="textNoShape">
              <a:avLst/>
            </a:prstTxWarp>
            <a:spAutoFit/>
          </a:bodyPr>
          <a:lstStyle/>
          <a:p>
            <a:pPr marL="233363" indent="-233363">
              <a:spcAft>
                <a:spcPts val="1200"/>
              </a:spcAft>
              <a:buFont typeface="Symbol" pitchFamily="-107" charset="2"/>
              <a:buChar char=""/>
            </a:pPr>
            <a:r>
              <a:rPr lang="en-US" sz="1600">
                <a:solidFill>
                  <a:schemeClr val="accent2"/>
                </a:solidFill>
                <a:uFillTx/>
                <a:latin typeface="Optima"/>
                <a:cs typeface="Optima"/>
              </a:rPr>
              <a:t>Fluorescent dye vs. radioactive label on dNTPs</a:t>
            </a:r>
          </a:p>
          <a:p>
            <a:pPr marL="233363" indent="-233363">
              <a:spcAft>
                <a:spcPts val="1200"/>
              </a:spcAft>
              <a:buFont typeface="Symbol" pitchFamily="-107" charset="2"/>
              <a:buChar char=""/>
            </a:pPr>
            <a:r>
              <a:rPr lang="en-US" sz="1600">
                <a:solidFill>
                  <a:schemeClr val="accent2"/>
                </a:solidFill>
                <a:uFillTx/>
                <a:latin typeface="Optima"/>
                <a:cs typeface="Optima"/>
              </a:rPr>
              <a:t>Sequencing reaction is performed in a single tube with a mixture of fluorescently labeled ddNTPs</a:t>
            </a:r>
          </a:p>
          <a:p>
            <a:pPr marL="233363" indent="-233363">
              <a:spcAft>
                <a:spcPts val="1200"/>
              </a:spcAft>
              <a:buFont typeface="Symbol" pitchFamily="-107" charset="2"/>
              <a:buChar char=""/>
            </a:pPr>
            <a:r>
              <a:rPr lang="en-US" sz="1600">
                <a:solidFill>
                  <a:schemeClr val="accent2"/>
                </a:solidFill>
                <a:uFillTx/>
                <a:latin typeface="Optima"/>
                <a:cs typeface="Optima"/>
              </a:rPr>
              <a:t>Reaction is electrophoresed in a single denaturing capillary gel (96 samples run at once using robotics)  </a:t>
            </a:r>
          </a:p>
          <a:p>
            <a:pPr marL="233363" indent="-233363">
              <a:spcAft>
                <a:spcPts val="1200"/>
              </a:spcAft>
              <a:buFont typeface="Symbol" pitchFamily="-107" charset="2"/>
              <a:buChar char=""/>
            </a:pPr>
            <a:r>
              <a:rPr lang="en-US" sz="1600">
                <a:solidFill>
                  <a:schemeClr val="accent2"/>
                </a:solidFill>
                <a:uFillTx/>
                <a:latin typeface="Optima"/>
                <a:cs typeface="Optima"/>
              </a:rPr>
              <a:t>Different wavelengths emitted by fluorescent dyes are automatically detected upon laser excitation</a:t>
            </a:r>
          </a:p>
          <a:p>
            <a:pPr marL="233363" indent="-233363">
              <a:spcAft>
                <a:spcPts val="1200"/>
              </a:spcAft>
              <a:buFont typeface="Symbol" pitchFamily="-107" charset="2"/>
              <a:buChar char=""/>
            </a:pPr>
            <a:r>
              <a:rPr lang="en-US" sz="1600">
                <a:solidFill>
                  <a:schemeClr val="accent2"/>
                </a:solidFill>
                <a:uFillTx/>
                <a:latin typeface="Optima"/>
                <a:cs typeface="Optima"/>
              </a:rPr>
              <a:t>Computer software automatically reads sequence and assesses quality</a:t>
            </a:r>
          </a:p>
        </p:txBody>
      </p:sp>
      <p:sp>
        <p:nvSpPr>
          <p:cNvPr id="40" name="TextBox 39"/>
          <p:cNvSpPr txBox="1">
            <a:spLocks/>
          </p:cNvSpPr>
          <p:nvPr/>
        </p:nvSpPr>
        <p:spPr>
          <a:xfrm>
            <a:off x="508695" y="5410200"/>
            <a:ext cx="710505" cy="369332"/>
          </a:xfrm>
          <a:prstGeom prst="rect">
            <a:avLst/>
          </a:prstGeom>
          <a:noFill/>
        </p:spPr>
        <p:txBody>
          <a:bodyPr wrap="none" rtlCol="0">
            <a:spAutoFit/>
          </a:bodyPr>
          <a:lstStyle/>
          <a:p>
            <a:r>
              <a:rPr lang="en-US" b="1">
                <a:solidFill>
                  <a:srgbClr val="333399"/>
                </a:solidFill>
                <a:uFillTx/>
                <a:latin typeface="Optima"/>
                <a:cs typeface="Optima"/>
              </a:rPr>
              <a:t>Laser</a:t>
            </a:r>
          </a:p>
        </p:txBody>
      </p:sp>
      <p:sp>
        <p:nvSpPr>
          <p:cNvPr id="41" name="TextBox 40"/>
          <p:cNvSpPr txBox="1">
            <a:spLocks/>
          </p:cNvSpPr>
          <p:nvPr/>
        </p:nvSpPr>
        <p:spPr>
          <a:xfrm>
            <a:off x="2667000" y="5410200"/>
            <a:ext cx="1082371" cy="369332"/>
          </a:xfrm>
          <a:prstGeom prst="rect">
            <a:avLst/>
          </a:prstGeom>
          <a:noFill/>
        </p:spPr>
        <p:txBody>
          <a:bodyPr wrap="none" rtlCol="0">
            <a:spAutoFit/>
          </a:bodyPr>
          <a:lstStyle/>
          <a:p>
            <a:r>
              <a:rPr lang="en-US" b="1">
                <a:solidFill>
                  <a:srgbClr val="333399"/>
                </a:solidFill>
                <a:uFillTx/>
                <a:latin typeface="Optima"/>
                <a:cs typeface="Optima"/>
              </a:rPr>
              <a:t>Detector</a:t>
            </a:r>
          </a:p>
        </p:txBody>
      </p:sp>
      <p:sp>
        <p:nvSpPr>
          <p:cNvPr id="42" name="TextBox 41"/>
          <p:cNvSpPr txBox="1">
            <a:spLocks/>
          </p:cNvSpPr>
          <p:nvPr/>
        </p:nvSpPr>
        <p:spPr>
          <a:xfrm>
            <a:off x="5667803" y="6096000"/>
            <a:ext cx="1113997" cy="369332"/>
          </a:xfrm>
          <a:prstGeom prst="rect">
            <a:avLst/>
          </a:prstGeom>
          <a:noFill/>
        </p:spPr>
        <p:txBody>
          <a:bodyPr wrap="none" rtlCol="0">
            <a:spAutoFit/>
          </a:bodyPr>
          <a:lstStyle/>
          <a:p>
            <a:r>
              <a:rPr lang="en-US" b="1">
                <a:solidFill>
                  <a:srgbClr val="333399"/>
                </a:solidFill>
                <a:uFillTx/>
                <a:latin typeface="Optima"/>
                <a:cs typeface="Optima"/>
              </a:rPr>
              <a:t>Trace file</a:t>
            </a:r>
          </a:p>
        </p:txBody>
      </p:sp>
      <p:sp>
        <p:nvSpPr>
          <p:cNvPr id="43" name="TextBox 42"/>
          <p:cNvSpPr txBox="1">
            <a:spLocks/>
          </p:cNvSpPr>
          <p:nvPr/>
        </p:nvSpPr>
        <p:spPr>
          <a:xfrm>
            <a:off x="1126805" y="1278270"/>
            <a:ext cx="2139950" cy="307777"/>
          </a:xfrm>
          <a:prstGeom prst="rect">
            <a:avLst/>
          </a:prstGeom>
          <a:solidFill>
            <a:srgbClr val="FFFFFF"/>
          </a:solidFill>
        </p:spPr>
        <p:txBody>
          <a:bodyPr wrap="square" rtlCol="0">
            <a:spAutoFit/>
          </a:bodyPr>
          <a:lstStyle/>
          <a:p>
            <a:pPr algn="ctr"/>
            <a:r>
              <a:rPr lang="en-US" sz="1400" b="1">
                <a:solidFill>
                  <a:srgbClr val="333399"/>
                </a:solidFill>
                <a:uFillTx/>
                <a:latin typeface="Optima"/>
                <a:cs typeface="Optima"/>
              </a:rPr>
              <a:t>ssDNA to be sequenced</a:t>
            </a:r>
          </a:p>
        </p:txBody>
      </p:sp>
      <p:pic>
        <p:nvPicPr>
          <p:cNvPr id="44" name="Picture 43"/>
          <p:cNvPicPr>
            <a:picLocks noChangeAspect="1"/>
          </p:cNvPicPr>
          <p:nvPr/>
        </p:nvPicPr>
        <p:blipFill>
          <a:blip r:embed="rId5"/>
          <a:stretch>
            <a:fillRect/>
          </a:stretch>
        </p:blipFill>
        <p:spPr>
          <a:xfrm flipV="1">
            <a:off x="5286830" y="4470543"/>
            <a:ext cx="1717704" cy="1647949"/>
          </a:xfrm>
          <a:prstGeom prst="rect">
            <a:avLst/>
          </a:prstGeom>
        </p:spPr>
      </p:pic>
      <p:sp>
        <p:nvSpPr>
          <p:cNvPr id="45" name="TextBox 44"/>
          <p:cNvSpPr txBox="1">
            <a:spLocks/>
          </p:cNvSpPr>
          <p:nvPr/>
        </p:nvSpPr>
        <p:spPr>
          <a:xfrm>
            <a:off x="5211135" y="4343400"/>
            <a:ext cx="367099" cy="2030043"/>
          </a:xfrm>
          <a:prstGeom prst="rect">
            <a:avLst/>
          </a:prstGeom>
          <a:solidFill>
            <a:srgbClr val="FFFFFF"/>
          </a:solidFill>
        </p:spPr>
        <p:txBody>
          <a:bodyPr wrap="none" rtlCol="0">
            <a:spAutoFit/>
          </a:bodyPr>
          <a:lstStyle/>
          <a:p>
            <a:pPr algn="ctr" defTabSz="914400" eaLnBrk="0" fontAlgn="base" hangingPunct="0">
              <a:lnSpc>
                <a:spcPct val="105000"/>
              </a:lnSpc>
              <a:spcBef>
                <a:spcPct val="0"/>
              </a:spcBef>
            </a:pPr>
            <a:r>
              <a:rPr lang="en-US" sz="1000" b="1" i="1">
                <a:uFillTx/>
                <a:latin typeface="Optima"/>
                <a:cs typeface="Optima"/>
              </a:rPr>
              <a:t>5'-</a:t>
            </a:r>
          </a:p>
          <a:p>
            <a:pPr algn="ctr" defTabSz="914400" eaLnBrk="0" fontAlgn="base" hangingPunct="0">
              <a:lnSpc>
                <a:spcPct val="105000"/>
              </a:lnSpc>
              <a:spcBef>
                <a:spcPct val="0"/>
              </a:spcBef>
            </a:pPr>
            <a:r>
              <a:rPr lang="en-US" sz="1000" b="1">
                <a:uFillTx/>
                <a:latin typeface="Optima"/>
                <a:cs typeface="Optima"/>
              </a:rPr>
              <a:t>C</a:t>
            </a:r>
          </a:p>
          <a:p>
            <a:pPr algn="ctr" defTabSz="914400" eaLnBrk="0" fontAlgn="base" hangingPunct="0">
              <a:lnSpc>
                <a:spcPct val="105000"/>
              </a:lnSpc>
              <a:spcBef>
                <a:spcPct val="0"/>
              </a:spcBef>
            </a:pPr>
            <a:r>
              <a:rPr lang="en-US" sz="1000" b="1">
                <a:uFillTx/>
                <a:latin typeface="Optima"/>
                <a:cs typeface="Optima"/>
              </a:rPr>
              <a:t>G</a:t>
            </a:r>
          </a:p>
          <a:p>
            <a:pPr algn="ctr" defTabSz="914400" eaLnBrk="0" fontAlgn="base" hangingPunct="0">
              <a:lnSpc>
                <a:spcPct val="105000"/>
              </a:lnSpc>
              <a:spcBef>
                <a:spcPct val="0"/>
              </a:spcBef>
            </a:pPr>
            <a:r>
              <a:rPr lang="en-US" sz="1000" b="1">
                <a:uFillTx/>
                <a:latin typeface="Optima"/>
                <a:cs typeface="Optima"/>
              </a:rPr>
              <a:t>A</a:t>
            </a:r>
          </a:p>
          <a:p>
            <a:pPr algn="ctr" defTabSz="914400" eaLnBrk="0" fontAlgn="base" hangingPunct="0">
              <a:lnSpc>
                <a:spcPct val="105000"/>
              </a:lnSpc>
              <a:spcBef>
                <a:spcPct val="0"/>
              </a:spcBef>
            </a:pPr>
            <a:r>
              <a:rPr lang="en-US" sz="1000" b="1">
                <a:uFillTx/>
                <a:latin typeface="Optima"/>
                <a:cs typeface="Optima"/>
              </a:rPr>
              <a:t>A</a:t>
            </a:r>
          </a:p>
          <a:p>
            <a:pPr algn="ctr" defTabSz="914400" eaLnBrk="0" fontAlgn="base" hangingPunct="0">
              <a:lnSpc>
                <a:spcPct val="105000"/>
              </a:lnSpc>
              <a:spcBef>
                <a:spcPct val="0"/>
              </a:spcBef>
            </a:pPr>
            <a:r>
              <a:rPr lang="en-US" sz="1000" b="1">
                <a:uFillTx/>
                <a:latin typeface="Optima"/>
                <a:cs typeface="Optima"/>
              </a:rPr>
              <a:t>G</a:t>
            </a:r>
          </a:p>
          <a:p>
            <a:pPr algn="ctr" defTabSz="914400" eaLnBrk="0" fontAlgn="base" hangingPunct="0">
              <a:lnSpc>
                <a:spcPct val="105000"/>
              </a:lnSpc>
              <a:spcBef>
                <a:spcPct val="0"/>
              </a:spcBef>
            </a:pPr>
            <a:r>
              <a:rPr lang="en-US" sz="1000" b="1">
                <a:uFillTx/>
                <a:latin typeface="Optima"/>
                <a:cs typeface="Optima"/>
              </a:rPr>
              <a:t>T</a:t>
            </a:r>
          </a:p>
          <a:p>
            <a:pPr algn="ctr" defTabSz="914400" eaLnBrk="0" fontAlgn="base" hangingPunct="0">
              <a:lnSpc>
                <a:spcPct val="105000"/>
              </a:lnSpc>
              <a:spcBef>
                <a:spcPct val="0"/>
              </a:spcBef>
            </a:pPr>
            <a:r>
              <a:rPr lang="en-US" sz="1000" b="1">
                <a:uFillTx/>
                <a:latin typeface="Optima"/>
                <a:cs typeface="Optima"/>
              </a:rPr>
              <a:t>C</a:t>
            </a:r>
          </a:p>
          <a:p>
            <a:pPr algn="ctr" defTabSz="914400" eaLnBrk="0" fontAlgn="base" hangingPunct="0">
              <a:lnSpc>
                <a:spcPct val="105000"/>
              </a:lnSpc>
              <a:spcBef>
                <a:spcPct val="0"/>
              </a:spcBef>
            </a:pPr>
            <a:r>
              <a:rPr lang="en-US" sz="1000" b="1">
                <a:uFillTx/>
                <a:latin typeface="Optima"/>
                <a:cs typeface="Optima"/>
              </a:rPr>
              <a:t>A</a:t>
            </a:r>
          </a:p>
          <a:p>
            <a:pPr algn="ctr" defTabSz="914400" eaLnBrk="0" fontAlgn="base" hangingPunct="0">
              <a:lnSpc>
                <a:spcPct val="105000"/>
              </a:lnSpc>
              <a:spcBef>
                <a:spcPct val="0"/>
              </a:spcBef>
            </a:pPr>
            <a:r>
              <a:rPr lang="en-US" sz="1000" b="1">
                <a:uFillTx/>
                <a:latin typeface="Optima"/>
                <a:cs typeface="Optima"/>
              </a:rPr>
              <a:t>G</a:t>
            </a:r>
          </a:p>
          <a:p>
            <a:pPr algn="ctr" defTabSz="914400" eaLnBrk="0" fontAlgn="base" hangingPunct="0">
              <a:lnSpc>
                <a:spcPct val="105000"/>
              </a:lnSpc>
              <a:spcBef>
                <a:spcPct val="0"/>
              </a:spcBef>
            </a:pPr>
            <a:r>
              <a:rPr lang="en-US" sz="1000" b="1" i="1">
                <a:uFillTx/>
                <a:latin typeface="Optima"/>
                <a:cs typeface="Optima"/>
              </a:rPr>
              <a:t>-3'</a:t>
            </a:r>
          </a:p>
          <a:p>
            <a:pPr algn="ctr">
              <a:lnSpc>
                <a:spcPct val="105000"/>
              </a:lnSpc>
            </a:pPr>
            <a:endParaRPr lang="en-US" sz="1000">
              <a:uFillTx/>
            </a:endParaRPr>
          </a:p>
        </p:txBody>
      </p:sp>
      <p:sp>
        <p:nvSpPr>
          <p:cNvPr id="46" name="Rectangle 45"/>
          <p:cNvSpPr>
            <a:spLocks/>
          </p:cNvSpPr>
          <p:nvPr/>
        </p:nvSpPr>
        <p:spPr bwMode="auto">
          <a:xfrm>
            <a:off x="5515935" y="4505645"/>
            <a:ext cx="1447800" cy="1622693"/>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Arial" pitchFamily="-111"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2585</TotalTime>
  <Words>1635</Words>
  <Application>Microsoft Office PowerPoint</Application>
  <PresentationFormat>On-screen Show (4:3)</PresentationFormat>
  <Paragraphs>220</Paragraphs>
  <Slides>28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Optima</vt:lpstr>
      <vt:lpstr>Symbol</vt:lpstr>
      <vt:lpstr>Office Theme</vt:lpstr>
      <vt:lpstr>Introduction to Sequencing Technologies</vt:lpstr>
      <vt:lpstr>Outline</vt:lpstr>
      <vt:lpstr>Number of Species being sequenced</vt:lpstr>
      <vt:lpstr>Examples of Large Genome Projects</vt:lpstr>
      <vt:lpstr>All of us – an NIH initiative</vt:lpstr>
      <vt:lpstr>Evolution of Sequencing Technology</vt:lpstr>
      <vt:lpstr>Sanger DNA Sequencing</vt:lpstr>
      <vt:lpstr>Sanger DNA Sequencing</vt:lpstr>
      <vt:lpstr>Capillary Gel Electrophoresis</vt:lpstr>
      <vt:lpstr>Radioactive vs. Fluorescent Sequencing</vt:lpstr>
      <vt:lpstr>Automated Sequencing</vt:lpstr>
      <vt:lpstr>Automated Sequencers</vt:lpstr>
      <vt:lpstr>ABI traces</vt:lpstr>
      <vt:lpstr>Workflow of conventional vs. second-generation sequencing</vt:lpstr>
      <vt:lpstr>Workflow of conventional vs. second-generation sequencing</vt:lpstr>
      <vt:lpstr>Cost of Sequence per megabase</vt:lpstr>
      <vt:lpstr>Template Immobilization Strategies</vt:lpstr>
      <vt:lpstr>Illumina</vt:lpstr>
      <vt:lpstr>Illumina video</vt:lpstr>
      <vt:lpstr>454/Life Sciences</vt:lpstr>
      <vt:lpstr>SOLiD</vt:lpstr>
      <vt:lpstr>PacBio</vt:lpstr>
      <vt:lpstr>Pac Bio video</vt:lpstr>
      <vt:lpstr>MinION</vt:lpstr>
      <vt:lpstr>Nanopore sequencing</vt:lpstr>
      <vt:lpstr>PowerPoint Presentation</vt:lpstr>
      <vt:lpstr>Links to HPC tutorials</vt:lpstr>
      <vt:lpstr>Linux and HPC Exercise</vt:lpstr>
    </vt:vector>
  </TitlesOfParts>
  <Company>New York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Gresham</dc:creator>
  <cp:lastModifiedBy>Manpreet Katari</cp:lastModifiedBy>
  <cp:revision>105</cp:revision>
  <dcterms:created xsi:type="dcterms:W3CDTF">2015-01-26T03:17:37Z</dcterms:created>
  <dcterms:modified xsi:type="dcterms:W3CDTF">2021-02-10T02:49:14Z</dcterms:modified>
</cp:coreProperties>
</file>